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62" r:id="rId2"/>
    <p:sldId id="258" r:id="rId3"/>
    <p:sldId id="260" r:id="rId4"/>
    <p:sldId id="287" r:id="rId5"/>
    <p:sldId id="261" r:id="rId6"/>
    <p:sldId id="284" r:id="rId7"/>
    <p:sldId id="285" r:id="rId8"/>
    <p:sldId id="286" r:id="rId9"/>
    <p:sldId id="265" r:id="rId10"/>
    <p:sldId id="278" r:id="rId11"/>
    <p:sldId id="279" r:id="rId12"/>
    <p:sldId id="280" r:id="rId13"/>
    <p:sldId id="281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1196" autoAdjust="0"/>
  </p:normalViewPr>
  <p:slideViewPr>
    <p:cSldViewPr snapToGrid="0" showGuides="1">
      <p:cViewPr varScale="1">
        <p:scale>
          <a:sx n="82" d="100"/>
          <a:sy n="82" d="100"/>
        </p:scale>
        <p:origin x="16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21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4B5EE-2E74-40C0-8EF6-F95F3CB82DF0}" type="datetimeFigureOut">
              <a:rPr lang="en-ID" smtClean="0"/>
              <a:t>04/12/2024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02A33-762B-446B-97EE-F5A29A9F1DC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604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"Customer churn is a critical challenge faced by many industries, particularly in subscription-based businesses such as telecommunications, SaaS, and retail.“</a:t>
            </a:r>
          </a:p>
          <a:p>
            <a:r>
              <a:rPr lang="en-US" dirty="0" smtClean="0"/>
              <a:t>"In these industries, retaining customers is more cost-effective than acquiring new ones. Therefore, understanding and predicting churn is essential for profitability.“</a:t>
            </a:r>
          </a:p>
          <a:p>
            <a:r>
              <a:rPr lang="en-US" dirty="0" smtClean="0"/>
              <a:t>"Our focus is on identifying customers who are most likely to churn, so businesses can take proactive steps to retain them and reduce churn-related costs."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52609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"Looking ahead, we propose a </a:t>
            </a:r>
            <a:r>
              <a:rPr lang="en-US" b="1" dirty="0" smtClean="0"/>
              <a:t>future state model</a:t>
            </a:r>
            <a:r>
              <a:rPr lang="en-US" dirty="0" smtClean="0"/>
              <a:t> that not only predicts churn but also determines the </a:t>
            </a:r>
            <a:r>
              <a:rPr lang="en-US" b="1" dirty="0" smtClean="0"/>
              <a:t>optimal price</a:t>
            </a:r>
            <a:r>
              <a:rPr lang="en-US" dirty="0" smtClean="0"/>
              <a:t> for each customer.“</a:t>
            </a:r>
          </a:p>
          <a:p>
            <a:r>
              <a:rPr lang="en-US" dirty="0" smtClean="0"/>
              <a:t>"By incorporating additional features like customer feedback, usage patterns, and external factors (e.g., market trends), we can develop a pricing strategy that minimizes churn while maximizing revenue.“</a:t>
            </a:r>
          </a:p>
          <a:p>
            <a:r>
              <a:rPr lang="en-US" dirty="0" smtClean="0"/>
              <a:t>"This model will allow businesses to tailor their pricing to individual customers, increasing customer satisfaction and profitability."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09937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"In conclusion, the machine learning model we built provides businesses with valuable insights into predicting churn and implementing strategies to retain at-risk customers.“</a:t>
            </a:r>
          </a:p>
          <a:p>
            <a:r>
              <a:rPr lang="en-US" dirty="0" smtClean="0"/>
              <a:t>"Our next steps include implementing the retention strategies discussed, as well as further refining the churn prediction model with more features.“</a:t>
            </a:r>
          </a:p>
          <a:p>
            <a:r>
              <a:rPr lang="en-US" dirty="0" smtClean="0"/>
              <a:t>"In the long term, we will focus on developing a customer-specific pricing model to further enhance retention and increase revenue."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1944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"The dataset contains various customer attributes, such as demographics, account details, usage behavior, and service engagement.“</a:t>
            </a:r>
          </a:p>
          <a:p>
            <a:r>
              <a:rPr lang="en-US" dirty="0" smtClean="0"/>
              <a:t>"Key features in the dataset include:</a:t>
            </a:r>
          </a:p>
          <a:p>
            <a:r>
              <a:rPr lang="en-US" b="1" dirty="0" smtClean="0"/>
              <a:t>Customer Age</a:t>
            </a:r>
            <a:r>
              <a:rPr lang="en-US" dirty="0" smtClean="0"/>
              <a:t>: Impacts engagement levels.</a:t>
            </a:r>
          </a:p>
          <a:p>
            <a:r>
              <a:rPr lang="en-US" b="1" dirty="0" smtClean="0"/>
              <a:t>Account Type</a:t>
            </a:r>
            <a:r>
              <a:rPr lang="en-US" dirty="0" smtClean="0"/>
              <a:t>: Influences retention rates.</a:t>
            </a:r>
          </a:p>
          <a:p>
            <a:r>
              <a:rPr lang="en-US" b="1" dirty="0" smtClean="0"/>
              <a:t>Tenure</a:t>
            </a:r>
            <a:r>
              <a:rPr lang="en-US" dirty="0" smtClean="0"/>
              <a:t>: The length of time the customer has been with the company, which correlates with churn probability.</a:t>
            </a:r>
          </a:p>
          <a:p>
            <a:r>
              <a:rPr lang="en-US" b="1" dirty="0" smtClean="0"/>
              <a:t>Monthly Spend</a:t>
            </a:r>
            <a:r>
              <a:rPr lang="en-US" dirty="0" smtClean="0"/>
              <a:t>: A predictor of customer satisfaction and loyalty.</a:t>
            </a:r>
          </a:p>
          <a:p>
            <a:r>
              <a:rPr lang="en-US" b="1" dirty="0" smtClean="0"/>
              <a:t>Service Usage</a:t>
            </a:r>
            <a:r>
              <a:rPr lang="en-US" dirty="0" smtClean="0"/>
              <a:t>: Frequency of service usage can reveal potential dissatisfaction."</a:t>
            </a:r>
          </a:p>
          <a:p>
            <a:r>
              <a:rPr lang="en-US" dirty="0" smtClean="0"/>
              <a:t>"Our goal is to use these features to predict the likelihood of a customer churning."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59797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"The dataset contains various customer attributes, such as demographics, account details, usage behavior, and service engagement.“</a:t>
            </a:r>
          </a:p>
          <a:p>
            <a:r>
              <a:rPr lang="en-US" dirty="0" smtClean="0"/>
              <a:t>"Key features in the dataset include:</a:t>
            </a:r>
          </a:p>
          <a:p>
            <a:r>
              <a:rPr lang="en-US" b="1" dirty="0" smtClean="0"/>
              <a:t>Customer Age</a:t>
            </a:r>
            <a:r>
              <a:rPr lang="en-US" dirty="0" smtClean="0"/>
              <a:t>: Impacts engagement levels.</a:t>
            </a:r>
          </a:p>
          <a:p>
            <a:r>
              <a:rPr lang="en-US" b="1" dirty="0" smtClean="0"/>
              <a:t>Account Type</a:t>
            </a:r>
            <a:r>
              <a:rPr lang="en-US" dirty="0" smtClean="0"/>
              <a:t>: Influences retention rates.</a:t>
            </a:r>
          </a:p>
          <a:p>
            <a:r>
              <a:rPr lang="en-US" b="1" dirty="0" smtClean="0"/>
              <a:t>Tenure</a:t>
            </a:r>
            <a:r>
              <a:rPr lang="en-US" dirty="0" smtClean="0"/>
              <a:t>: The length of time the customer has been with the company, which correlates with churn probability.</a:t>
            </a:r>
          </a:p>
          <a:p>
            <a:r>
              <a:rPr lang="en-US" b="1" dirty="0" smtClean="0"/>
              <a:t>Monthly Spend</a:t>
            </a:r>
            <a:r>
              <a:rPr lang="en-US" dirty="0" smtClean="0"/>
              <a:t>: A predictor of customer satisfaction and loyalty.</a:t>
            </a:r>
          </a:p>
          <a:p>
            <a:r>
              <a:rPr lang="en-US" b="1" dirty="0" smtClean="0"/>
              <a:t>Service Usage</a:t>
            </a:r>
            <a:r>
              <a:rPr lang="en-US" dirty="0" smtClean="0"/>
              <a:t>: Frequency of service usage can reveal potential dissatisfaction."</a:t>
            </a:r>
          </a:p>
          <a:p>
            <a:r>
              <a:rPr lang="en-US" dirty="0" smtClean="0"/>
              <a:t>"Our goal is to use these features to predict the likelihood of a customer churning."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3304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3394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8498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12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"One of the key strategies to reduce churn is to run </a:t>
            </a:r>
            <a:r>
              <a:rPr lang="en-US" b="1" dirty="0" smtClean="0"/>
              <a:t>targeted retention campaigns</a:t>
            </a:r>
            <a:r>
              <a:rPr lang="en-US" dirty="0" smtClean="0"/>
              <a:t> for at-risk customers.“</a:t>
            </a:r>
          </a:p>
          <a:p>
            <a:r>
              <a:rPr lang="en-US" dirty="0" smtClean="0"/>
              <a:t>"Using the churn prediction model, businesses can identify customers with a high likelihood of leaving and target them with personalized offers, discounts, or loyalty programs.“</a:t>
            </a:r>
          </a:p>
          <a:p>
            <a:r>
              <a:rPr lang="en-US" dirty="0" smtClean="0"/>
              <a:t>"For instance, offering a </a:t>
            </a:r>
            <a:r>
              <a:rPr lang="en-US" b="1" dirty="0" smtClean="0"/>
              <a:t>discount on the next purchase</a:t>
            </a:r>
            <a:r>
              <a:rPr lang="en-US" dirty="0" smtClean="0"/>
              <a:t> or providing </a:t>
            </a:r>
            <a:r>
              <a:rPr lang="en-US" b="1" dirty="0" smtClean="0"/>
              <a:t>exclusive content</a:t>
            </a:r>
            <a:r>
              <a:rPr lang="en-US" dirty="0" smtClean="0"/>
              <a:t> to users with long tenure but low engagement could significantly improve retention."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1505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"A proactive approach to </a:t>
            </a:r>
            <a:r>
              <a:rPr lang="en-US" b="1" dirty="0" smtClean="0"/>
              <a:t>customer support</a:t>
            </a:r>
            <a:r>
              <a:rPr lang="en-US" dirty="0" smtClean="0"/>
              <a:t> is essential for retaining customers who may be dissatisfied with the service."</a:t>
            </a:r>
          </a:p>
          <a:p>
            <a:pPr lvl="1"/>
            <a:r>
              <a:rPr lang="en-US" dirty="0" smtClean="0"/>
              <a:t>"We recommend using the churn prediction model to flag at-risk customers and assign them to dedicated customer success teams who can resolve issues before they lead to churn."</a:t>
            </a:r>
          </a:p>
          <a:p>
            <a:pPr lvl="1"/>
            <a:r>
              <a:rPr lang="en-US" dirty="0" smtClean="0"/>
              <a:t>"For example, customers who have expressed dissatisfaction with service usage but have been with the company for a long period can be offered personalized support or service upgrades."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812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"One way to mitigate churn and increase revenue is through </a:t>
            </a:r>
            <a:r>
              <a:rPr lang="en-US" b="1" dirty="0" smtClean="0"/>
              <a:t>dynamic price optimization</a:t>
            </a:r>
            <a:r>
              <a:rPr lang="en-US" dirty="0" smtClean="0"/>
              <a:t>.“</a:t>
            </a:r>
          </a:p>
          <a:p>
            <a:r>
              <a:rPr lang="en-US" dirty="0" smtClean="0"/>
              <a:t>"By using the churn prediction model, we can predict the optimal price for each customer based on their likelihood of churning and their willingness to pay.“</a:t>
            </a:r>
          </a:p>
          <a:p>
            <a:r>
              <a:rPr lang="en-US" dirty="0" smtClean="0"/>
              <a:t>"Customers who are at risk of churning but have high willingness to pay could be offered a slightly increased price, while those with lower engagement could be offered discounts to retain them."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0874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5D447317-CCF4-1D4D-3025-8E89E3B135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1806" y="1032386"/>
            <a:ext cx="4680155" cy="4680156"/>
          </a:xfrm>
          <a:pattFill prst="pct5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the icon to insert an image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5962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D53E211C-72A4-BC29-5DFF-9626721F332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51600" y="3429000"/>
            <a:ext cx="5153025" cy="2857500"/>
          </a:xfrm>
          <a:pattFill prst="pct5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the icon to insert an image</a:t>
            </a:r>
            <a:endParaRPr lang="en-ID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5D447317-CCF4-1D4D-3025-8E89E3B135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374" y="1625600"/>
            <a:ext cx="5153025" cy="2857500"/>
          </a:xfrm>
          <a:pattFill prst="pct5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the icon to insert an image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9220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8FBACD00-0C2C-20F5-92FE-B9947C7EAF7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64300" y="4128543"/>
            <a:ext cx="5140325" cy="2180182"/>
          </a:xfrm>
          <a:pattFill prst="pct5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the icon to insert an image</a:t>
            </a:r>
            <a:endParaRPr lang="en-ID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5D447317-CCF4-1D4D-3025-8E89E3B135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64298" y="1639364"/>
            <a:ext cx="5140325" cy="2180182"/>
          </a:xfrm>
          <a:pattFill prst="pct5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the icon to insert an image</a:t>
            </a:r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1494F6F3-017D-D3B8-1AE6-3A28FACECD1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7376" y="3911601"/>
            <a:ext cx="5140325" cy="2397125"/>
          </a:xfrm>
          <a:custGeom>
            <a:avLst/>
            <a:gdLst>
              <a:gd name="connsiteX0" fmla="*/ 3638588 w 5140325"/>
              <a:gd name="connsiteY0" fmla="*/ 0 h 2397125"/>
              <a:gd name="connsiteX1" fmla="*/ 5140325 w 5140325"/>
              <a:gd name="connsiteY1" fmla="*/ 0 h 2397125"/>
              <a:gd name="connsiteX2" fmla="*/ 5140325 w 5140325"/>
              <a:gd name="connsiteY2" fmla="*/ 2397125 h 2397125"/>
              <a:gd name="connsiteX3" fmla="*/ 3638588 w 5140325"/>
              <a:gd name="connsiteY3" fmla="*/ 2397125 h 2397125"/>
              <a:gd name="connsiteX4" fmla="*/ 0 w 5140325"/>
              <a:gd name="connsiteY4" fmla="*/ 0 h 2397125"/>
              <a:gd name="connsiteX5" fmla="*/ 3463384 w 5140325"/>
              <a:gd name="connsiteY5" fmla="*/ 0 h 2397125"/>
              <a:gd name="connsiteX6" fmla="*/ 3463384 w 5140325"/>
              <a:gd name="connsiteY6" fmla="*/ 2397125 h 2397125"/>
              <a:gd name="connsiteX7" fmla="*/ 0 w 5140325"/>
              <a:gd name="connsiteY7" fmla="*/ 2397125 h 2397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0325" h="2397125">
                <a:moveTo>
                  <a:pt x="3638588" y="0"/>
                </a:moveTo>
                <a:lnTo>
                  <a:pt x="5140325" y="0"/>
                </a:lnTo>
                <a:lnTo>
                  <a:pt x="5140325" y="2397125"/>
                </a:lnTo>
                <a:lnTo>
                  <a:pt x="3638588" y="2397125"/>
                </a:lnTo>
                <a:close/>
                <a:moveTo>
                  <a:pt x="0" y="0"/>
                </a:moveTo>
                <a:lnTo>
                  <a:pt x="3463384" y="0"/>
                </a:lnTo>
                <a:lnTo>
                  <a:pt x="3463384" y="2397125"/>
                </a:lnTo>
                <a:lnTo>
                  <a:pt x="0" y="2397125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the icon to insert an image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77491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5D447317-CCF4-1D4D-3025-8E89E3B135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374" y="1778000"/>
            <a:ext cx="6118225" cy="3175000"/>
          </a:xfrm>
          <a:pattFill prst="pct5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the icon to insert an image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7137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5D447317-CCF4-1D4D-3025-8E89E3B135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7766" y="549274"/>
            <a:ext cx="3867806" cy="5759451"/>
          </a:xfrm>
          <a:pattFill prst="pct5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the icon to insert an image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93155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5D447317-CCF4-1D4D-3025-8E89E3B135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the icon to insert an image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42348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08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5D447317-CCF4-1D4D-3025-8E89E3B135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753598" y="-88900"/>
            <a:ext cx="2546555" cy="7035800"/>
          </a:xfrm>
          <a:pattFill prst="pct5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the icon to insert an image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1864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5D447317-CCF4-1D4D-3025-8E89E3B135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375" y="549275"/>
            <a:ext cx="11017250" cy="2600326"/>
          </a:xfrm>
          <a:pattFill prst="pct5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the icon to insert an image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70255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5D447317-CCF4-1D4D-3025-8E89E3B135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28155" y="549275"/>
            <a:ext cx="3303640" cy="5759450"/>
          </a:xfrm>
          <a:pattFill prst="pct5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the icon to insert an image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21102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B7B3746-E3E8-81A1-3497-1AA99ABF8E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376" y="549274"/>
            <a:ext cx="4063283" cy="5759451"/>
          </a:xfrm>
          <a:custGeom>
            <a:avLst/>
            <a:gdLst>
              <a:gd name="connsiteX0" fmla="*/ 2174192 w 4063283"/>
              <a:gd name="connsiteY0" fmla="*/ 914441 h 5759451"/>
              <a:gd name="connsiteX1" fmla="*/ 3042739 w 4063283"/>
              <a:gd name="connsiteY1" fmla="*/ 914441 h 5759451"/>
              <a:gd name="connsiteX2" fmla="*/ 3042739 w 4063283"/>
              <a:gd name="connsiteY2" fmla="*/ 5759451 h 5759451"/>
              <a:gd name="connsiteX3" fmla="*/ 2174192 w 4063283"/>
              <a:gd name="connsiteY3" fmla="*/ 5759451 h 5759451"/>
              <a:gd name="connsiteX4" fmla="*/ 3194735 w 4063283"/>
              <a:gd name="connsiteY4" fmla="*/ 447763 h 5759451"/>
              <a:gd name="connsiteX5" fmla="*/ 4063283 w 4063283"/>
              <a:gd name="connsiteY5" fmla="*/ 447763 h 5759451"/>
              <a:gd name="connsiteX6" fmla="*/ 4063283 w 4063283"/>
              <a:gd name="connsiteY6" fmla="*/ 5292773 h 5759451"/>
              <a:gd name="connsiteX7" fmla="*/ 3194735 w 4063283"/>
              <a:gd name="connsiteY7" fmla="*/ 5292773 h 5759451"/>
              <a:gd name="connsiteX8" fmla="*/ 0 w 4063283"/>
              <a:gd name="connsiteY8" fmla="*/ 0 h 5759451"/>
              <a:gd name="connsiteX9" fmla="*/ 2043911 w 4063283"/>
              <a:gd name="connsiteY9" fmla="*/ 0 h 5759451"/>
              <a:gd name="connsiteX10" fmla="*/ 2043911 w 4063283"/>
              <a:gd name="connsiteY10" fmla="*/ 4845009 h 5759451"/>
              <a:gd name="connsiteX11" fmla="*/ 0 w 4063283"/>
              <a:gd name="connsiteY11" fmla="*/ 4845009 h 575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3283" h="5759451">
                <a:moveTo>
                  <a:pt x="2174192" y="914441"/>
                </a:moveTo>
                <a:lnTo>
                  <a:pt x="3042739" y="914441"/>
                </a:lnTo>
                <a:lnTo>
                  <a:pt x="3042739" y="5759451"/>
                </a:lnTo>
                <a:lnTo>
                  <a:pt x="2174192" y="5759451"/>
                </a:lnTo>
                <a:close/>
                <a:moveTo>
                  <a:pt x="3194735" y="447763"/>
                </a:moveTo>
                <a:lnTo>
                  <a:pt x="4063283" y="447763"/>
                </a:lnTo>
                <a:lnTo>
                  <a:pt x="4063283" y="5292773"/>
                </a:lnTo>
                <a:lnTo>
                  <a:pt x="3194735" y="5292773"/>
                </a:lnTo>
                <a:close/>
                <a:moveTo>
                  <a:pt x="0" y="0"/>
                </a:moveTo>
                <a:lnTo>
                  <a:pt x="2043911" y="0"/>
                </a:lnTo>
                <a:lnTo>
                  <a:pt x="2043911" y="4845009"/>
                </a:lnTo>
                <a:lnTo>
                  <a:pt x="0" y="4845009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accent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the icon to insert an image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847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5D447317-CCF4-1D4D-3025-8E89E3B135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05782" y="1927122"/>
            <a:ext cx="9598844" cy="4381603"/>
          </a:xfrm>
          <a:pattFill prst="pct5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the icon to insert an image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8358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5D447317-CCF4-1D4D-3025-8E89E3B135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7707" y="2616723"/>
            <a:ext cx="1897200" cy="18972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the icon to insert an image</a:t>
            </a:r>
            <a:endParaRPr lang="en-ID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xmlns="" id="{3912DF39-309D-D865-7970-B4A19E3EAF1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60818" y="1847380"/>
            <a:ext cx="1897200" cy="18972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the icon to insert an image</a:t>
            </a:r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B6E3538D-42E4-9648-D02D-2EC370D2FA1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373929" y="1195606"/>
            <a:ext cx="1897200" cy="18972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the icon to insert an image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0876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5D447317-CCF4-1D4D-3025-8E89E3B135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95014" y="2091367"/>
            <a:ext cx="3845966" cy="2163366"/>
          </a:xfr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the icon to insert an image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35118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5D447317-CCF4-1D4D-3025-8E89E3B135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40028" y="1718856"/>
            <a:ext cx="2547617" cy="3881655"/>
          </a:xfr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the icon to insert an image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8546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5AF84A6-4027-772F-50C0-5B023060B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956EAB1-6691-E8AA-08DB-D42043FC5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7DB8771-B957-C67D-B236-5FDD06ECD3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9A5E1C-0989-4BC6-909D-96ED81622B22}" type="datetimeFigureOut">
              <a:rPr lang="en-ID" smtClean="0"/>
              <a:t>04/12/2024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4E42972-FF93-DCD0-502E-5EE0664E61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85797EF-E407-E0BE-384A-581424AE2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57FB64-E378-476E-95E0-6E572E23E6A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685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1" r:id="rId14"/>
    <p:sldLayoutId id="214748366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9F74EF-5B12-391F-4B60-AC8F342887EF}"/>
              </a:ext>
            </a:extLst>
          </p:cNvPr>
          <p:cNvSpPr txBox="1"/>
          <p:nvPr/>
        </p:nvSpPr>
        <p:spPr>
          <a:xfrm>
            <a:off x="727585" y="1802804"/>
            <a:ext cx="46801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Reducing Customer Churn Using Predictive Analytics</a:t>
            </a:r>
            <a:endParaRPr lang="en-ID" sz="32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BA8DC57-9EFE-6FD7-9015-182E7399451D}"/>
              </a:ext>
            </a:extLst>
          </p:cNvPr>
          <p:cNvSpPr txBox="1"/>
          <p:nvPr/>
        </p:nvSpPr>
        <p:spPr>
          <a:xfrm>
            <a:off x="0" y="4074505"/>
            <a:ext cx="634180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 Strategic Approach to Enhancing Customer Retention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F28244F-D048-D94A-4B5D-B354018ADF48}"/>
              </a:ext>
            </a:extLst>
          </p:cNvPr>
          <p:cNvSpPr/>
          <p:nvPr/>
        </p:nvSpPr>
        <p:spPr>
          <a:xfrm>
            <a:off x="0" y="5994190"/>
            <a:ext cx="12192000" cy="603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BE839B4F-C1BA-60D6-087E-77AACCA35213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0" y="6295909"/>
            <a:ext cx="12192000" cy="0"/>
          </a:xfrm>
          <a:prstGeom prst="line">
            <a:avLst/>
          </a:prstGeom>
          <a:ln w="28575">
            <a:solidFill>
              <a:schemeClr val="bg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251E929-43EB-8010-3CCF-CEECF4326F96}"/>
              </a:ext>
            </a:extLst>
          </p:cNvPr>
          <p:cNvSpPr txBox="1"/>
          <p:nvPr/>
        </p:nvSpPr>
        <p:spPr>
          <a:xfrm>
            <a:off x="658947" y="4638046"/>
            <a:ext cx="48174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dirty="0">
                <a:latin typeface="+mj-lt"/>
              </a:rPr>
              <a:t>Joshua Au-Yeung, </a:t>
            </a:r>
            <a:r>
              <a:rPr lang="en-US" dirty="0" err="1">
                <a:latin typeface="+mj-lt"/>
              </a:rPr>
              <a:t>Metodi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Baniski</a:t>
            </a:r>
            <a:r>
              <a:rPr lang="en-US" dirty="0">
                <a:latin typeface="+mj-lt"/>
              </a:rPr>
              <a:t>, Dawood Cheema, Dmitry </a:t>
            </a:r>
            <a:r>
              <a:rPr lang="en-US" dirty="0" err="1">
                <a:latin typeface="+mj-lt"/>
              </a:rPr>
              <a:t>Esaulov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Alkarim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Assar</a:t>
            </a:r>
          </a:p>
          <a:p>
            <a:pPr algn="ctr"/>
            <a:r>
              <a:rPr lang="en-US" sz="2400" b="1" dirty="0" smtClean="0">
                <a:latin typeface="+mj-lt"/>
              </a:rPr>
              <a:t>Group 5</a:t>
            </a:r>
            <a:endParaRPr lang="en-ID" sz="24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BA8DC57-9EFE-6FD7-9015-182E7399451D}"/>
              </a:ext>
            </a:extLst>
          </p:cNvPr>
          <p:cNvSpPr txBox="1"/>
          <p:nvPr/>
        </p:nvSpPr>
        <p:spPr>
          <a:xfrm>
            <a:off x="8135814" y="308148"/>
            <a:ext cx="405618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Machine Learning Presentation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9319846" y="6143509"/>
            <a:ext cx="2754923" cy="304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 smtClean="0">
                <a:solidFill>
                  <a:schemeClr val="tx1"/>
                </a:solidFill>
              </a:rPr>
              <a:t>December 4</a:t>
            </a:r>
            <a:r>
              <a:rPr lang="en-CA" sz="1600" baseline="30000" dirty="0" smtClean="0">
                <a:solidFill>
                  <a:schemeClr val="tx1"/>
                </a:solidFill>
              </a:rPr>
              <a:t>th</a:t>
            </a:r>
            <a:r>
              <a:rPr lang="en-CA" sz="1600" dirty="0" smtClean="0">
                <a:solidFill>
                  <a:schemeClr val="tx1"/>
                </a:solidFill>
              </a:rPr>
              <a:t>, 2024</a:t>
            </a:r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45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2824"/>
          <a:stretch>
            <a:fillRect/>
          </a:stretch>
        </p:blipFill>
        <p:spPr/>
      </p:pic>
      <p:grpSp>
        <p:nvGrpSpPr>
          <p:cNvPr id="10" name="Group 9"/>
          <p:cNvGrpSpPr/>
          <p:nvPr/>
        </p:nvGrpSpPr>
        <p:grpSpPr>
          <a:xfrm>
            <a:off x="5298831" y="724561"/>
            <a:ext cx="6305793" cy="5484643"/>
            <a:chOff x="6095999" y="799646"/>
            <a:chExt cx="5508625" cy="548464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A848159B-EBA4-3961-1071-72533444C628}"/>
                </a:ext>
              </a:extLst>
            </p:cNvPr>
            <p:cNvSpPr txBox="1"/>
            <p:nvPr/>
          </p:nvSpPr>
          <p:spPr>
            <a:xfrm>
              <a:off x="6095999" y="799646"/>
              <a:ext cx="55086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+mj-lt"/>
                </a:rPr>
                <a:t>Business Strategy 2 – Proactive Customer Support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611BE6A3-180C-0356-4903-813149298F0D}"/>
                </a:ext>
              </a:extLst>
            </p:cNvPr>
            <p:cNvSpPr txBox="1"/>
            <p:nvPr/>
          </p:nvSpPr>
          <p:spPr>
            <a:xfrm>
              <a:off x="6095999" y="2369306"/>
              <a:ext cx="4984956" cy="39149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54013" indent="-354013">
                <a:lnSpc>
                  <a:spcPct val="150000"/>
                </a:lnSpc>
                <a:spcBef>
                  <a:spcPts val="1200"/>
                </a:spcBef>
                <a:buClr>
                  <a:schemeClr val="accent1"/>
                </a:buClr>
                <a:buSzPct val="130000"/>
                <a:buFont typeface="+mj-lt"/>
                <a:buAutoNum type="arabicPeriod"/>
              </a:pPr>
              <a:r>
                <a:rPr lang="en-US" sz="1400" dirty="0">
                  <a:solidFill>
                    <a:schemeClr val="tx2"/>
                  </a:solidFill>
                </a:rPr>
                <a:t>A proactive approach to </a:t>
              </a:r>
              <a:r>
                <a:rPr lang="en-US" sz="1400" b="1" dirty="0">
                  <a:solidFill>
                    <a:schemeClr val="tx2"/>
                  </a:solidFill>
                </a:rPr>
                <a:t>customer support </a:t>
              </a:r>
              <a:r>
                <a:rPr lang="en-US" sz="1400" dirty="0">
                  <a:solidFill>
                    <a:schemeClr val="tx2"/>
                  </a:solidFill>
                </a:rPr>
                <a:t>is essential for retaining customers who may be dissatisfied with the service.</a:t>
              </a:r>
              <a:endParaRPr lang="en-US" sz="1400" dirty="0" smtClean="0">
                <a:solidFill>
                  <a:schemeClr val="tx2"/>
                </a:solidFill>
              </a:endParaRPr>
            </a:p>
            <a:p>
              <a:pPr marL="354013" indent="-354013">
                <a:lnSpc>
                  <a:spcPct val="150000"/>
                </a:lnSpc>
                <a:spcBef>
                  <a:spcPts val="1200"/>
                </a:spcBef>
                <a:buClr>
                  <a:schemeClr val="accent1"/>
                </a:buClr>
                <a:buSzPct val="130000"/>
                <a:buFont typeface="+mj-lt"/>
                <a:buAutoNum type="arabicPeriod"/>
              </a:pPr>
              <a:r>
                <a:rPr lang="en-US" sz="1400" dirty="0">
                  <a:solidFill>
                    <a:schemeClr val="tx2"/>
                  </a:solidFill>
                </a:rPr>
                <a:t>We recommend using the churn prediction model to flag at-risk customers and assign them to dedicated customer success teams who can resolve issues before they lead to churn.</a:t>
              </a:r>
              <a:endParaRPr lang="en-ID" sz="1400" dirty="0" smtClean="0">
                <a:solidFill>
                  <a:schemeClr val="tx2"/>
                </a:solidFill>
              </a:endParaRPr>
            </a:p>
            <a:p>
              <a:pPr marL="354013" indent="-354013">
                <a:lnSpc>
                  <a:spcPct val="150000"/>
                </a:lnSpc>
                <a:spcBef>
                  <a:spcPts val="1200"/>
                </a:spcBef>
                <a:buClr>
                  <a:schemeClr val="accent1"/>
                </a:buClr>
                <a:buSzPct val="130000"/>
                <a:buFont typeface="+mj-lt"/>
                <a:buAutoNum type="arabicPeriod"/>
              </a:pPr>
              <a:r>
                <a:rPr lang="en-US" sz="1400" dirty="0">
                  <a:solidFill>
                    <a:schemeClr val="tx2"/>
                  </a:solidFill>
                </a:rPr>
                <a:t>For example, customers who have expressed dissatisfaction with service usage but have been with the company for a long period can be offered personalized support or service upgrades.</a:t>
              </a:r>
              <a:endParaRPr lang="en-ID" sz="1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683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r="3099"/>
          <a:stretch>
            <a:fillRect/>
          </a:stretch>
        </p:blipFill>
        <p:spPr/>
      </p:pic>
      <p:grpSp>
        <p:nvGrpSpPr>
          <p:cNvPr id="10" name="Group 9"/>
          <p:cNvGrpSpPr/>
          <p:nvPr/>
        </p:nvGrpSpPr>
        <p:grpSpPr>
          <a:xfrm>
            <a:off x="5146431" y="1186618"/>
            <a:ext cx="6458193" cy="4461733"/>
            <a:chOff x="6095999" y="799646"/>
            <a:chExt cx="5508625" cy="446173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A848159B-EBA4-3961-1071-72533444C628}"/>
                </a:ext>
              </a:extLst>
            </p:cNvPr>
            <p:cNvSpPr txBox="1"/>
            <p:nvPr/>
          </p:nvSpPr>
          <p:spPr>
            <a:xfrm>
              <a:off x="6095999" y="799646"/>
              <a:ext cx="55086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+mj-lt"/>
                </a:rPr>
                <a:t>Business Strategy 3 – Price Optimization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611BE6A3-180C-0356-4903-813149298F0D}"/>
                </a:ext>
              </a:extLst>
            </p:cNvPr>
            <p:cNvSpPr txBox="1"/>
            <p:nvPr/>
          </p:nvSpPr>
          <p:spPr>
            <a:xfrm>
              <a:off x="6095999" y="1992727"/>
              <a:ext cx="4984956" cy="32686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54013" indent="-354013">
                <a:lnSpc>
                  <a:spcPct val="150000"/>
                </a:lnSpc>
                <a:spcBef>
                  <a:spcPts val="1200"/>
                </a:spcBef>
                <a:buClr>
                  <a:schemeClr val="accent1"/>
                </a:buClr>
                <a:buSzPct val="130000"/>
                <a:buFont typeface="+mj-lt"/>
                <a:buAutoNum type="arabicPeriod"/>
              </a:pPr>
              <a:r>
                <a:rPr lang="en-US" sz="1400" dirty="0">
                  <a:solidFill>
                    <a:schemeClr val="tx2"/>
                  </a:solidFill>
                </a:rPr>
                <a:t>One way to mitigate churn and increase revenue is through </a:t>
              </a:r>
              <a:r>
                <a:rPr lang="en-US" sz="1400" b="1" dirty="0">
                  <a:solidFill>
                    <a:schemeClr val="tx2"/>
                  </a:solidFill>
                </a:rPr>
                <a:t>dynamic price optimization</a:t>
              </a:r>
              <a:r>
                <a:rPr lang="en-US" sz="1400" dirty="0">
                  <a:solidFill>
                    <a:schemeClr val="tx2"/>
                  </a:solidFill>
                </a:rPr>
                <a:t>.</a:t>
              </a:r>
              <a:endParaRPr lang="en-US" sz="1400" dirty="0" smtClean="0">
                <a:solidFill>
                  <a:schemeClr val="tx2"/>
                </a:solidFill>
              </a:endParaRPr>
            </a:p>
            <a:p>
              <a:pPr marL="354013" indent="-354013">
                <a:lnSpc>
                  <a:spcPct val="150000"/>
                </a:lnSpc>
                <a:spcBef>
                  <a:spcPts val="1200"/>
                </a:spcBef>
                <a:buClr>
                  <a:schemeClr val="accent1"/>
                </a:buClr>
                <a:buSzPct val="130000"/>
                <a:buFont typeface="+mj-lt"/>
                <a:buAutoNum type="arabicPeriod"/>
              </a:pPr>
              <a:r>
                <a:rPr lang="en-US" sz="1400" dirty="0">
                  <a:solidFill>
                    <a:schemeClr val="tx2"/>
                  </a:solidFill>
                </a:rPr>
                <a:t>By using the churn prediction model, we can predict the optimal price for each customer based on their likelihood of churning and their willingness to pay.</a:t>
              </a:r>
              <a:endParaRPr lang="en-ID" sz="1400" dirty="0" smtClean="0">
                <a:solidFill>
                  <a:schemeClr val="tx2"/>
                </a:solidFill>
              </a:endParaRPr>
            </a:p>
            <a:p>
              <a:pPr marL="354013" indent="-354013">
                <a:lnSpc>
                  <a:spcPct val="150000"/>
                </a:lnSpc>
                <a:spcBef>
                  <a:spcPts val="1200"/>
                </a:spcBef>
                <a:buClr>
                  <a:schemeClr val="accent1"/>
                </a:buClr>
                <a:buSzPct val="130000"/>
                <a:buFont typeface="+mj-lt"/>
                <a:buAutoNum type="arabicPeriod"/>
              </a:pPr>
              <a:r>
                <a:rPr lang="en-US" sz="1400" dirty="0">
                  <a:solidFill>
                    <a:schemeClr val="tx2"/>
                  </a:solidFill>
                </a:rPr>
                <a:t>Customers who are at risk of churning but have high willingness to pay could be offered a slightly increased price, while those with lower engagement could be offered discounts to retain them.</a:t>
              </a:r>
              <a:endParaRPr lang="en-ID" sz="1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42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F6A311A-1D5D-533B-437B-CCEEE822EB77}"/>
              </a:ext>
            </a:extLst>
          </p:cNvPr>
          <p:cNvSpPr txBox="1"/>
          <p:nvPr/>
        </p:nvSpPr>
        <p:spPr>
          <a:xfrm>
            <a:off x="418873" y="549275"/>
            <a:ext cx="1135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Future State Model – Customer-Specific Pricing</a:t>
            </a:r>
            <a:endParaRPr lang="en-ID" sz="36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A040F0D-D5B1-23AD-FD57-0DE3EC9890D3}"/>
              </a:ext>
            </a:extLst>
          </p:cNvPr>
          <p:cNvSpPr txBox="1"/>
          <p:nvPr/>
        </p:nvSpPr>
        <p:spPr>
          <a:xfrm>
            <a:off x="587376" y="1492523"/>
            <a:ext cx="5766532" cy="23391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54013" indent="-354013">
              <a:lnSpc>
                <a:spcPct val="150000"/>
              </a:lnSpc>
              <a:spcBef>
                <a:spcPts val="1200"/>
              </a:spcBef>
              <a:buClr>
                <a:schemeClr val="accent1"/>
              </a:buClr>
              <a:buSzPct val="130000"/>
              <a:buFont typeface="+mj-lt"/>
              <a:buAutoNum type="arabicPeriod"/>
            </a:pPr>
            <a:r>
              <a:rPr lang="en-US" sz="1400" dirty="0" smtClean="0">
                <a:solidFill>
                  <a:schemeClr val="tx2"/>
                </a:solidFill>
              </a:rPr>
              <a:t>We </a:t>
            </a:r>
            <a:r>
              <a:rPr lang="en-US" sz="1400" dirty="0">
                <a:solidFill>
                  <a:schemeClr val="tx2"/>
                </a:solidFill>
              </a:rPr>
              <a:t>propose a </a:t>
            </a:r>
            <a:r>
              <a:rPr lang="en-US" sz="1400" b="1" dirty="0">
                <a:solidFill>
                  <a:schemeClr val="tx2"/>
                </a:solidFill>
              </a:rPr>
              <a:t>future state model </a:t>
            </a:r>
            <a:r>
              <a:rPr lang="en-US" sz="1400" dirty="0">
                <a:solidFill>
                  <a:schemeClr val="tx2"/>
                </a:solidFill>
              </a:rPr>
              <a:t>that not only predicts churn but also determines the </a:t>
            </a:r>
            <a:r>
              <a:rPr lang="en-US" sz="1400" b="1" dirty="0">
                <a:solidFill>
                  <a:schemeClr val="tx2"/>
                </a:solidFill>
              </a:rPr>
              <a:t>optimal </a:t>
            </a:r>
            <a:r>
              <a:rPr lang="en-US" sz="1400" b="1" dirty="0" smtClean="0">
                <a:solidFill>
                  <a:schemeClr val="tx2"/>
                </a:solidFill>
              </a:rPr>
              <a:t>price</a:t>
            </a:r>
            <a:r>
              <a:rPr lang="en-US" sz="1400" dirty="0" smtClean="0">
                <a:solidFill>
                  <a:schemeClr val="tx2"/>
                </a:solidFill>
              </a:rPr>
              <a:t>.</a:t>
            </a:r>
            <a:endParaRPr lang="en-ID" sz="1400" dirty="0">
              <a:solidFill>
                <a:schemeClr val="tx2"/>
              </a:solidFill>
            </a:endParaRPr>
          </a:p>
          <a:p>
            <a:pPr marL="354013" indent="-354013">
              <a:lnSpc>
                <a:spcPct val="150000"/>
              </a:lnSpc>
              <a:spcBef>
                <a:spcPts val="1200"/>
              </a:spcBef>
              <a:buClr>
                <a:schemeClr val="accent1"/>
              </a:buClr>
              <a:buSzPct val="130000"/>
              <a:buFont typeface="+mj-lt"/>
              <a:buAutoNum type="arabicPeriod"/>
            </a:pPr>
            <a:r>
              <a:rPr lang="en-US" sz="1400" dirty="0" smtClean="0">
                <a:solidFill>
                  <a:schemeClr val="tx2"/>
                </a:solidFill>
              </a:rPr>
              <a:t>Incorporating </a:t>
            </a:r>
            <a:r>
              <a:rPr lang="en-US" sz="1400" dirty="0">
                <a:solidFill>
                  <a:schemeClr val="tx2"/>
                </a:solidFill>
              </a:rPr>
              <a:t>additional </a:t>
            </a:r>
            <a:r>
              <a:rPr lang="en-US" sz="1400" dirty="0" smtClean="0">
                <a:solidFill>
                  <a:schemeClr val="tx2"/>
                </a:solidFill>
              </a:rPr>
              <a:t>features, we </a:t>
            </a:r>
            <a:r>
              <a:rPr lang="en-US" sz="1400" dirty="0">
                <a:solidFill>
                  <a:schemeClr val="tx2"/>
                </a:solidFill>
              </a:rPr>
              <a:t>can develop a </a:t>
            </a:r>
            <a:r>
              <a:rPr lang="en-US" sz="1400" b="1" dirty="0">
                <a:solidFill>
                  <a:schemeClr val="tx2"/>
                </a:solidFill>
              </a:rPr>
              <a:t>pricing </a:t>
            </a:r>
            <a:r>
              <a:rPr lang="en-US" sz="1400" b="1" dirty="0" smtClean="0">
                <a:solidFill>
                  <a:schemeClr val="tx2"/>
                </a:solidFill>
              </a:rPr>
              <a:t>strategy</a:t>
            </a:r>
            <a:r>
              <a:rPr lang="en-US" sz="1400" dirty="0" smtClean="0">
                <a:solidFill>
                  <a:schemeClr val="tx2"/>
                </a:solidFill>
              </a:rPr>
              <a:t>.</a:t>
            </a:r>
          </a:p>
          <a:p>
            <a:pPr marL="354013" indent="-354013">
              <a:lnSpc>
                <a:spcPct val="150000"/>
              </a:lnSpc>
              <a:spcBef>
                <a:spcPts val="1200"/>
              </a:spcBef>
              <a:buClr>
                <a:schemeClr val="accent1"/>
              </a:buClr>
              <a:buSzPct val="130000"/>
              <a:buFont typeface="+mj-lt"/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This model will allow businesses to tailor their </a:t>
            </a:r>
            <a:r>
              <a:rPr lang="en-US" sz="1400" b="1" dirty="0">
                <a:solidFill>
                  <a:schemeClr val="tx2"/>
                </a:solidFill>
              </a:rPr>
              <a:t>pricing to individual </a:t>
            </a:r>
            <a:r>
              <a:rPr lang="en-US" sz="1400" b="1" dirty="0" smtClean="0">
                <a:solidFill>
                  <a:schemeClr val="tx2"/>
                </a:solidFill>
              </a:rPr>
              <a:t>customers</a:t>
            </a:r>
            <a:r>
              <a:rPr lang="en-US" sz="1400" dirty="0" smtClean="0">
                <a:solidFill>
                  <a:schemeClr val="tx2"/>
                </a:solidFill>
              </a:rPr>
              <a:t>.</a:t>
            </a:r>
            <a:endParaRPr lang="en-ID" sz="1400" dirty="0">
              <a:solidFill>
                <a:schemeClr val="tx2"/>
              </a:solidFill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8" b="18138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8" b="18198"/>
          <a:stretch>
            <a:fillRect/>
          </a:stretch>
        </p:blipFill>
        <p:spPr/>
      </p:pic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9" b="149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415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3" b="11083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137C0F9-D021-AF49-CC96-C84D5C8C2238}"/>
              </a:ext>
            </a:extLst>
          </p:cNvPr>
          <p:cNvSpPr/>
          <p:nvPr/>
        </p:nvSpPr>
        <p:spPr>
          <a:xfrm>
            <a:off x="5801946" y="2922745"/>
            <a:ext cx="6179038" cy="374442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ID" sz="1600" i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12F9F0E-89E0-AFCA-3226-3C52BF0826B0}"/>
              </a:ext>
            </a:extLst>
          </p:cNvPr>
          <p:cNvSpPr txBox="1"/>
          <p:nvPr/>
        </p:nvSpPr>
        <p:spPr>
          <a:xfrm>
            <a:off x="587375" y="549275"/>
            <a:ext cx="11017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Conclusion and Next Steps</a:t>
            </a:r>
            <a:endParaRPr lang="en-ID" sz="3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07A8EE4-7971-3BFC-1C24-E45A70BD1083}"/>
              </a:ext>
            </a:extLst>
          </p:cNvPr>
          <p:cNvSpPr txBox="1"/>
          <p:nvPr/>
        </p:nvSpPr>
        <p:spPr>
          <a:xfrm>
            <a:off x="6376986" y="3029176"/>
            <a:ext cx="4416425" cy="30891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400" b="1" dirty="0"/>
              <a:t>In conclusion, the machine learning model we built provides businesses with valuable insights into predicting churn and implementing strategies to retain at-risk customers</a:t>
            </a:r>
            <a:r>
              <a:rPr lang="en-US" sz="1400" b="1" dirty="0" smtClean="0"/>
              <a:t>.</a:t>
            </a:r>
            <a:endParaRPr lang="en-ID" sz="1400" b="1" dirty="0"/>
          </a:p>
          <a:p>
            <a:pPr marL="457200" lvl="0" indent="-304800">
              <a:lnSpc>
                <a:spcPct val="150000"/>
              </a:lnSpc>
              <a:spcBef>
                <a:spcPts val="1000"/>
              </a:spcBef>
              <a:buSzPts val="1200"/>
              <a:buChar char="●"/>
            </a:pPr>
            <a:r>
              <a:rPr lang="en-ID" sz="1400" dirty="0"/>
              <a:t>Implement retention strategies discussed</a:t>
            </a:r>
          </a:p>
          <a:p>
            <a:pPr marL="457200" lvl="0" indent="-304800">
              <a:lnSpc>
                <a:spcPct val="150000"/>
              </a:lnSpc>
              <a:buSzPts val="1200"/>
              <a:buChar char="●"/>
            </a:pPr>
            <a:r>
              <a:rPr lang="en-US" sz="1400" dirty="0"/>
              <a:t>Refine the churn prediction model with more features.</a:t>
            </a:r>
            <a:endParaRPr lang="en-ID" sz="1400" dirty="0"/>
          </a:p>
          <a:p>
            <a:pPr marL="457200" lvl="0" indent="-304800">
              <a:lnSpc>
                <a:spcPct val="150000"/>
              </a:lnSpc>
              <a:buSzPts val="1200"/>
              <a:buChar char="●"/>
            </a:pPr>
            <a:r>
              <a:rPr lang="en-US" sz="1400" dirty="0"/>
              <a:t>Develop a customer-specific pricing model to enhance retention and increase revenue.</a:t>
            </a:r>
            <a:endParaRPr lang="en-ID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0D91DB0A-9347-0E7B-D23B-AAE9F927045E}"/>
              </a:ext>
            </a:extLst>
          </p:cNvPr>
          <p:cNvGrpSpPr/>
          <p:nvPr/>
        </p:nvGrpSpPr>
        <p:grpSpPr>
          <a:xfrm>
            <a:off x="8585199" y="-1152220"/>
            <a:ext cx="2540000" cy="2540000"/>
            <a:chOff x="-1321878" y="5588000"/>
            <a:chExt cx="2540000" cy="2540000"/>
          </a:xfrm>
        </p:grpSpPr>
        <p:sp>
          <p:nvSpPr>
            <p:cNvPr id="12" name="Circle: Hollow 18">
              <a:extLst>
                <a:ext uri="{FF2B5EF4-FFF2-40B4-BE49-F238E27FC236}">
                  <a16:creationId xmlns:a16="http://schemas.microsoft.com/office/drawing/2014/main" xmlns="" id="{66F1D79D-D406-F482-8952-317301709561}"/>
                </a:ext>
              </a:extLst>
            </p:cNvPr>
            <p:cNvSpPr/>
            <p:nvPr/>
          </p:nvSpPr>
          <p:spPr>
            <a:xfrm>
              <a:off x="-1321878" y="5588000"/>
              <a:ext cx="2540000" cy="2540000"/>
            </a:xfrm>
            <a:prstGeom prst="fram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3" name="Oval 19">
              <a:extLst>
                <a:ext uri="{FF2B5EF4-FFF2-40B4-BE49-F238E27FC236}">
                  <a16:creationId xmlns:a16="http://schemas.microsoft.com/office/drawing/2014/main" xmlns="" id="{187EA90E-B83F-E207-A295-8BA475648BB8}"/>
                </a:ext>
              </a:extLst>
            </p:cNvPr>
            <p:cNvSpPr/>
            <p:nvPr/>
          </p:nvSpPr>
          <p:spPr>
            <a:xfrm>
              <a:off x="-1142124" y="5767754"/>
              <a:ext cx="2180492" cy="2180492"/>
            </a:xfrm>
            <a:prstGeom prst="frame">
              <a:avLst/>
            </a:prstGeom>
            <a:noFill/>
            <a:ln w="285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72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1A5AF9C-71F3-7A41-39E5-195BC75435E4}"/>
              </a:ext>
            </a:extLst>
          </p:cNvPr>
          <p:cNvSpPr/>
          <p:nvPr/>
        </p:nvSpPr>
        <p:spPr>
          <a:xfrm>
            <a:off x="4141415" y="4924424"/>
            <a:ext cx="6362462" cy="118208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ID" sz="1600" i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DD236F3-6A1F-9C3C-EAFD-15CBEA3493FA}"/>
              </a:ext>
            </a:extLst>
          </p:cNvPr>
          <p:cNvSpPr txBox="1"/>
          <p:nvPr/>
        </p:nvSpPr>
        <p:spPr>
          <a:xfrm>
            <a:off x="5572855" y="2275184"/>
            <a:ext cx="4178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Thank You</a:t>
            </a:r>
            <a:endParaRPr lang="en-ID" sz="5400" dirty="0">
              <a:latin typeface="+mj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AF3A189A-CC0A-E0D9-38ED-8E8573F66BEC}"/>
              </a:ext>
            </a:extLst>
          </p:cNvPr>
          <p:cNvGrpSpPr/>
          <p:nvPr/>
        </p:nvGrpSpPr>
        <p:grpSpPr>
          <a:xfrm rot="5400000">
            <a:off x="8053010" y="3127281"/>
            <a:ext cx="6858000" cy="603438"/>
            <a:chOff x="0" y="5994190"/>
            <a:chExt cx="12192000" cy="6034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C4C48D9E-AF34-0AC6-47F8-09B9235147BD}"/>
                </a:ext>
              </a:extLst>
            </p:cNvPr>
            <p:cNvSpPr/>
            <p:nvPr/>
          </p:nvSpPr>
          <p:spPr>
            <a:xfrm>
              <a:off x="0" y="5994190"/>
              <a:ext cx="12192000" cy="6034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A1F86C93-1392-DBCA-B1E4-3ACB797B07D4}"/>
                </a:ext>
              </a:extLst>
            </p:cNvPr>
            <p:cNvCxnSpPr>
              <a:cxnSpLocks/>
              <a:stCxn id="5" idx="1"/>
              <a:endCxn id="5" idx="3"/>
            </p:cNvCxnSpPr>
            <p:nvPr/>
          </p:nvCxnSpPr>
          <p:spPr>
            <a:xfrm>
              <a:off x="0" y="6295909"/>
              <a:ext cx="1219200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5ACAEC0-16E7-FE7D-D9D1-CD1315659873}"/>
              </a:ext>
            </a:extLst>
          </p:cNvPr>
          <p:cNvSpPr txBox="1"/>
          <p:nvPr/>
        </p:nvSpPr>
        <p:spPr>
          <a:xfrm>
            <a:off x="4780388" y="5090846"/>
            <a:ext cx="5588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Joshua Au-Yeung, </a:t>
            </a:r>
            <a:r>
              <a:rPr lang="en-US" dirty="0" err="1"/>
              <a:t>Metodi</a:t>
            </a:r>
            <a:r>
              <a:rPr lang="en-US" dirty="0"/>
              <a:t> </a:t>
            </a:r>
            <a:r>
              <a:rPr lang="en-US" dirty="0" err="1"/>
              <a:t>Baniski</a:t>
            </a:r>
            <a:r>
              <a:rPr lang="en-US" dirty="0"/>
              <a:t>, Dawood Cheema, Dmitry </a:t>
            </a:r>
            <a:r>
              <a:rPr lang="en-US" dirty="0" err="1"/>
              <a:t>Esaulov</a:t>
            </a:r>
            <a:r>
              <a:rPr lang="en-US" dirty="0"/>
              <a:t>, </a:t>
            </a:r>
            <a:r>
              <a:rPr lang="en-US" dirty="0" err="1"/>
              <a:t>Alkarim</a:t>
            </a:r>
            <a:r>
              <a:rPr lang="en-US" dirty="0"/>
              <a:t> </a:t>
            </a:r>
            <a:r>
              <a:rPr lang="en-US" dirty="0" smtClean="0"/>
              <a:t>Assar</a:t>
            </a:r>
          </a:p>
          <a:p>
            <a:pPr algn="ctr"/>
            <a:r>
              <a:rPr lang="en-US" dirty="0"/>
              <a:t>a</a:t>
            </a:r>
            <a:r>
              <a:rPr lang="en-US" dirty="0" smtClean="0"/>
              <a:t>ka </a:t>
            </a:r>
            <a:r>
              <a:rPr lang="en-US" sz="2400" b="1" dirty="0" smtClean="0"/>
              <a:t>Group 5</a:t>
            </a:r>
            <a:endParaRPr lang="en-ID" b="1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" b="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84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78B4A4B-7385-60FF-D4B7-B44108314175}"/>
              </a:ext>
            </a:extLst>
          </p:cNvPr>
          <p:cNvSpPr txBox="1"/>
          <p:nvPr/>
        </p:nvSpPr>
        <p:spPr>
          <a:xfrm>
            <a:off x="587374" y="4265338"/>
            <a:ext cx="506231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800" dirty="0">
                <a:latin typeface="+mj-lt"/>
              </a:rPr>
              <a:t>Customer Churn Problem</a:t>
            </a:r>
            <a:endParaRPr lang="en-ID" sz="4800" dirty="0"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539FD72B-9080-5758-25BC-CFCB21EF0052}"/>
              </a:ext>
            </a:extLst>
          </p:cNvPr>
          <p:cNvCxnSpPr>
            <a:cxnSpLocks/>
          </p:cNvCxnSpPr>
          <p:nvPr/>
        </p:nvCxnSpPr>
        <p:spPr>
          <a:xfrm>
            <a:off x="5998028" y="3959625"/>
            <a:ext cx="0" cy="2181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845FA4-00A6-7744-598B-22140AA23446}"/>
              </a:ext>
            </a:extLst>
          </p:cNvPr>
          <p:cNvSpPr txBox="1"/>
          <p:nvPr/>
        </p:nvSpPr>
        <p:spPr>
          <a:xfrm>
            <a:off x="6335486" y="3896006"/>
            <a:ext cx="52691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013" lvl="0" indent="-354013">
              <a:lnSpc>
                <a:spcPct val="150000"/>
              </a:lnSpc>
              <a:buClr>
                <a:srgbClr val="425F9D"/>
              </a:buClr>
              <a:buSzPct val="140000"/>
              <a:buFont typeface="Montserrat" pitchFamily="2" charset="0"/>
              <a:buChar char="▶"/>
            </a:pPr>
            <a:r>
              <a:rPr lang="en-US" sz="1600" b="1" dirty="0" smtClean="0"/>
              <a:t>Customer </a:t>
            </a:r>
            <a:r>
              <a:rPr lang="en-US" sz="1600" b="1" dirty="0"/>
              <a:t>churn </a:t>
            </a:r>
            <a:r>
              <a:rPr lang="en-US" sz="1600" dirty="0"/>
              <a:t>is a major challenge in subscription-based </a:t>
            </a:r>
            <a:r>
              <a:rPr lang="en-US" sz="1600" dirty="0" smtClean="0"/>
              <a:t>industries.</a:t>
            </a:r>
          </a:p>
          <a:p>
            <a:pPr marL="354013" lvl="0" indent="-354013">
              <a:lnSpc>
                <a:spcPct val="150000"/>
              </a:lnSpc>
              <a:buClr>
                <a:srgbClr val="425F9D"/>
              </a:buClr>
              <a:buSzPct val="140000"/>
              <a:buFont typeface="Montserrat" pitchFamily="2" charset="0"/>
              <a:buChar char="▶"/>
            </a:pPr>
            <a:r>
              <a:rPr lang="en-US" sz="1600" b="1" dirty="0" smtClean="0"/>
              <a:t>Retaining </a:t>
            </a:r>
            <a:r>
              <a:rPr lang="en-US" sz="1600" b="1" dirty="0"/>
              <a:t>existing customers </a:t>
            </a:r>
            <a:r>
              <a:rPr lang="en-US" sz="1600" dirty="0"/>
              <a:t>is more cost-effective than acquiring new </a:t>
            </a:r>
            <a:r>
              <a:rPr lang="en-US" sz="1600" dirty="0" smtClean="0"/>
              <a:t>ones.</a:t>
            </a:r>
          </a:p>
          <a:p>
            <a:pPr marL="354013" lvl="0" indent="-354013">
              <a:lnSpc>
                <a:spcPct val="150000"/>
              </a:lnSpc>
              <a:buClr>
                <a:srgbClr val="425F9D"/>
              </a:buClr>
              <a:buSzPct val="140000"/>
              <a:buFont typeface="Montserrat" pitchFamily="2" charset="0"/>
              <a:buChar char="▶"/>
            </a:pPr>
            <a:r>
              <a:rPr lang="en-US" sz="1600" b="1" dirty="0" smtClean="0"/>
              <a:t>Proactively </a:t>
            </a:r>
            <a:r>
              <a:rPr lang="en-US" sz="1600" b="1" dirty="0"/>
              <a:t>identifying at-risk customers </a:t>
            </a:r>
            <a:r>
              <a:rPr lang="en-US" sz="1600" dirty="0"/>
              <a:t>helps businesses take action to reduce </a:t>
            </a:r>
            <a:r>
              <a:rPr lang="en-US" sz="1600" dirty="0" smtClean="0"/>
              <a:t>churn.</a:t>
            </a:r>
            <a:endParaRPr lang="en-ID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1DBC3E3-48AA-461E-9308-6CA1F85F7BFC}"/>
              </a:ext>
            </a:extLst>
          </p:cNvPr>
          <p:cNvSpPr/>
          <p:nvPr/>
        </p:nvSpPr>
        <p:spPr>
          <a:xfrm>
            <a:off x="0" y="6617351"/>
            <a:ext cx="12192000" cy="2406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28" name="Picture 4" descr="26,673 Angry Customer Images, Stock Photos, 3D objects, &amp; Vectors |  Shutterstock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8" b="3038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7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7-rt.googleusercontent.com/docsz/AD_4nXenYKBkIyBQpvf5qh77J0HjGTCb7vQiuanCB8wC3rNAbu1Yl-HHQddzNNGcqsESABd59_cO3OGPRSr95FC1q-_nnSFcHi9Kxdqruz-xITMZBPklIRww9CtSZuLYgSQHkf_PLWiV9BFzjtHnbhfhbdQ?key=HzrWKML_hOLZoMSAmh_ebWf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277" y="451849"/>
            <a:ext cx="6697959" cy="513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664391F-5680-8B0E-6701-253FAE22B0C6}"/>
              </a:ext>
            </a:extLst>
          </p:cNvPr>
          <p:cNvSpPr txBox="1"/>
          <p:nvPr/>
        </p:nvSpPr>
        <p:spPr>
          <a:xfrm>
            <a:off x="622654" y="547882"/>
            <a:ext cx="4446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j-lt"/>
              </a:rPr>
              <a:t>Dataset &amp; Correlational Matrix</a:t>
            </a:r>
            <a:endParaRPr lang="en-ID" sz="36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5339AA-C546-AE2E-9D93-76150BAF7AB0}"/>
              </a:ext>
            </a:extLst>
          </p:cNvPr>
          <p:cNvSpPr txBox="1"/>
          <p:nvPr/>
        </p:nvSpPr>
        <p:spPr>
          <a:xfrm>
            <a:off x="622654" y="2010697"/>
            <a:ext cx="4594115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54013" indent="-354013">
              <a:lnSpc>
                <a:spcPct val="150000"/>
              </a:lnSpc>
              <a:buClr>
                <a:schemeClr val="accent1"/>
              </a:buClr>
              <a:buSzPct val="140000"/>
              <a:buFont typeface="Montserrat" pitchFamily="2" charset="0"/>
              <a:buChar char="▶"/>
            </a:pPr>
            <a:r>
              <a:rPr lang="en-US" sz="1400" b="1" dirty="0"/>
              <a:t>Dataset: </a:t>
            </a:r>
            <a:r>
              <a:rPr lang="en-US" sz="1400" dirty="0"/>
              <a:t>IBM fictional dataset of </a:t>
            </a:r>
            <a:r>
              <a:rPr lang="en-US" sz="1400" dirty="0" err="1"/>
              <a:t>telco</a:t>
            </a:r>
            <a:r>
              <a:rPr lang="en-US" sz="1400" dirty="0"/>
              <a:t> customers</a:t>
            </a:r>
            <a:r>
              <a:rPr lang="en-US" sz="1400" dirty="0" smtClean="0"/>
              <a:t>.</a:t>
            </a:r>
          </a:p>
          <a:p>
            <a:pPr marL="354013" indent="-354013">
              <a:lnSpc>
                <a:spcPct val="150000"/>
              </a:lnSpc>
              <a:buClr>
                <a:schemeClr val="accent1"/>
              </a:buClr>
              <a:buSzPct val="140000"/>
              <a:buFont typeface="Montserrat" pitchFamily="2" charset="0"/>
              <a:buChar char="▶"/>
            </a:pPr>
            <a:r>
              <a:rPr lang="en-US" sz="1400" b="1" dirty="0" smtClean="0"/>
              <a:t>Size: </a:t>
            </a:r>
            <a:r>
              <a:rPr lang="en-US" sz="1400" dirty="0" smtClean="0"/>
              <a:t>7,043 rows and 33 columns.</a:t>
            </a:r>
          </a:p>
          <a:p>
            <a:pPr marL="354013" indent="-354013">
              <a:lnSpc>
                <a:spcPct val="150000"/>
              </a:lnSpc>
              <a:buClr>
                <a:schemeClr val="accent1"/>
              </a:buClr>
              <a:buSzPct val="140000"/>
              <a:buFont typeface="Montserrat" pitchFamily="2" charset="0"/>
              <a:buChar char="▶"/>
            </a:pPr>
            <a:r>
              <a:rPr lang="en-US" sz="1400" b="1" dirty="0" smtClean="0"/>
              <a:t>Outcome</a:t>
            </a:r>
            <a:r>
              <a:rPr lang="en-US" sz="1400" b="1" dirty="0"/>
              <a:t>: </a:t>
            </a:r>
            <a:r>
              <a:rPr lang="en-US" sz="1400" dirty="0"/>
              <a:t>Binary classification problem: churn (1</a:t>
            </a:r>
            <a:r>
              <a:rPr lang="en-US" sz="1400" dirty="0" smtClean="0"/>
              <a:t>) </a:t>
            </a:r>
            <a:r>
              <a:rPr lang="en-US" sz="1400" dirty="0"/>
              <a:t>or no churn (0</a:t>
            </a:r>
            <a:r>
              <a:rPr lang="en-US" sz="1400" dirty="0" smtClean="0"/>
              <a:t>).</a:t>
            </a:r>
          </a:p>
          <a:p>
            <a:pPr marL="354013" indent="-354013">
              <a:lnSpc>
                <a:spcPct val="150000"/>
              </a:lnSpc>
              <a:buClr>
                <a:schemeClr val="accent1"/>
              </a:buClr>
              <a:buSzPct val="140000"/>
              <a:buFont typeface="Montserrat" pitchFamily="2" charset="0"/>
              <a:buChar char="▶"/>
            </a:pPr>
            <a:r>
              <a:rPr lang="en-US" sz="1400" b="1" dirty="0" smtClean="0"/>
              <a:t>Redundant: </a:t>
            </a:r>
            <a:r>
              <a:rPr lang="en-US" sz="1400" dirty="0" smtClean="0"/>
              <a:t>Removed </a:t>
            </a:r>
            <a:r>
              <a:rPr lang="en-US" sz="1400" dirty="0"/>
              <a:t>redundant columns (e.g., zip code, </a:t>
            </a:r>
            <a:r>
              <a:rPr lang="en-US" sz="1400" dirty="0" smtClean="0"/>
              <a:t>churn </a:t>
            </a:r>
            <a:r>
              <a:rPr lang="en-US" sz="1400" dirty="0"/>
              <a:t>reason</a:t>
            </a:r>
            <a:r>
              <a:rPr lang="en-US" sz="1400" dirty="0" smtClean="0"/>
              <a:t>).</a:t>
            </a:r>
          </a:p>
          <a:p>
            <a:pPr marL="354013" indent="-354013">
              <a:lnSpc>
                <a:spcPct val="150000"/>
              </a:lnSpc>
              <a:buClr>
                <a:schemeClr val="accent1"/>
              </a:buClr>
              <a:buSzPct val="140000"/>
              <a:buFont typeface="Montserrat" pitchFamily="2" charset="0"/>
              <a:buChar char="▶"/>
            </a:pPr>
            <a:r>
              <a:rPr lang="en-US" sz="1400" dirty="0" smtClean="0"/>
              <a:t>Handled </a:t>
            </a:r>
            <a:r>
              <a:rPr lang="en-US" sz="1400" dirty="0"/>
              <a:t>class imbalance with stratified sampling.</a:t>
            </a:r>
            <a:endParaRPr lang="en-US" sz="1400" dirty="0" smtClean="0"/>
          </a:p>
          <a:p>
            <a:pPr marL="354013" indent="-354013">
              <a:lnSpc>
                <a:spcPct val="150000"/>
              </a:lnSpc>
              <a:buClr>
                <a:schemeClr val="accent1"/>
              </a:buClr>
              <a:buSzPct val="140000"/>
              <a:buFont typeface="Montserrat" pitchFamily="2" charset="0"/>
              <a:buChar char="▶"/>
            </a:pPr>
            <a:endParaRPr lang="en-US" sz="1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7E22F3D-6096-E94C-0905-A1F4B9EAFD71}"/>
              </a:ext>
            </a:extLst>
          </p:cNvPr>
          <p:cNvCxnSpPr>
            <a:cxnSpLocks/>
          </p:cNvCxnSpPr>
          <p:nvPr/>
        </p:nvCxnSpPr>
        <p:spPr>
          <a:xfrm>
            <a:off x="11263773" y="6587613"/>
            <a:ext cx="1081549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E6B22735-A5F0-4024-A217-764077A4EDF4}"/>
              </a:ext>
            </a:extLst>
          </p:cNvPr>
          <p:cNvCxnSpPr>
            <a:cxnSpLocks/>
          </p:cNvCxnSpPr>
          <p:nvPr/>
        </p:nvCxnSpPr>
        <p:spPr>
          <a:xfrm>
            <a:off x="11557820" y="0"/>
            <a:ext cx="0" cy="4021394"/>
          </a:xfrm>
          <a:prstGeom prst="line">
            <a:avLst/>
          </a:prstGeom>
          <a:ln w="28575">
            <a:solidFill>
              <a:schemeClr val="bg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262EDA22-5769-A30E-4414-82B9BB7E5FCF}"/>
              </a:ext>
            </a:extLst>
          </p:cNvPr>
          <p:cNvGrpSpPr/>
          <p:nvPr/>
        </p:nvGrpSpPr>
        <p:grpSpPr>
          <a:xfrm>
            <a:off x="-1321878" y="5588000"/>
            <a:ext cx="2540000" cy="2540000"/>
            <a:chOff x="-1321878" y="5588000"/>
            <a:chExt cx="2540000" cy="2540000"/>
          </a:xfrm>
        </p:grpSpPr>
        <p:sp>
          <p:nvSpPr>
            <p:cNvPr id="18" name="Circle: Hollow 17">
              <a:extLst>
                <a:ext uri="{FF2B5EF4-FFF2-40B4-BE49-F238E27FC236}">
                  <a16:creationId xmlns:a16="http://schemas.microsoft.com/office/drawing/2014/main" xmlns="" id="{DC696F10-2085-DC3C-8C45-2890A115DFE3}"/>
                </a:ext>
              </a:extLst>
            </p:cNvPr>
            <p:cNvSpPr/>
            <p:nvPr/>
          </p:nvSpPr>
          <p:spPr>
            <a:xfrm>
              <a:off x="-1321878" y="5588000"/>
              <a:ext cx="2540000" cy="2540000"/>
            </a:xfrm>
            <a:prstGeom prst="donut">
              <a:avLst>
                <a:gd name="adj" fmla="val 14704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8EB27945-118D-0855-72EB-E0F8671967C1}"/>
                </a:ext>
              </a:extLst>
            </p:cNvPr>
            <p:cNvSpPr/>
            <p:nvPr/>
          </p:nvSpPr>
          <p:spPr>
            <a:xfrm>
              <a:off x="-1142124" y="5767754"/>
              <a:ext cx="2180492" cy="218049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3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7-rt.googleusercontent.com/docsz/AD_4nXfHgQD9AWra9q8gZwUrzxgkwXVs4PcA8uY5clHl8TLMhLh5XxYqycyQhKTtIcCztUbGM6ufV5PEHEWjxjeBr9Xebkn4cF7ubponjQupIT-PFRUsj95mi_2HE3rdQTWfty84o34cl5iT2W62o7zAa-8?key=HzrWKML_hOLZoMSAmh_ebWf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722" y="3844260"/>
            <a:ext cx="3950558" cy="299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664391F-5680-8B0E-6701-253FAE22B0C6}"/>
              </a:ext>
            </a:extLst>
          </p:cNvPr>
          <p:cNvSpPr txBox="1"/>
          <p:nvPr/>
        </p:nvSpPr>
        <p:spPr>
          <a:xfrm>
            <a:off x="549174" y="571352"/>
            <a:ext cx="44467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Dataset </a:t>
            </a:r>
            <a:r>
              <a:rPr lang="en-US" sz="3600" dirty="0" smtClean="0">
                <a:latin typeface="+mj-lt"/>
              </a:rPr>
              <a:t>Exploration, Features </a:t>
            </a:r>
            <a:r>
              <a:rPr lang="en-US" sz="3600" dirty="0">
                <a:latin typeface="+mj-lt"/>
              </a:rPr>
              <a:t>and Analysis</a:t>
            </a:r>
            <a:endParaRPr lang="en-ID" sz="36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5339AA-C546-AE2E-9D93-76150BAF7AB0}"/>
              </a:ext>
            </a:extLst>
          </p:cNvPr>
          <p:cNvSpPr txBox="1"/>
          <p:nvPr/>
        </p:nvSpPr>
        <p:spPr>
          <a:xfrm>
            <a:off x="549174" y="2505432"/>
            <a:ext cx="4481109" cy="332398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The dataset includes customer attributes like demographics, account details, and usage behavior to predict churn likelihood.</a:t>
            </a:r>
          </a:p>
          <a:p>
            <a:pPr>
              <a:lnSpc>
                <a:spcPct val="150000"/>
              </a:lnSpc>
            </a:pPr>
            <a:endParaRPr lang="en-ID" sz="1400" dirty="0">
              <a:solidFill>
                <a:schemeClr val="tx2"/>
              </a:solidFill>
            </a:endParaRPr>
          </a:p>
          <a:p>
            <a:pPr indent="-354013">
              <a:lnSpc>
                <a:spcPct val="150000"/>
              </a:lnSpc>
              <a:buClr>
                <a:schemeClr val="accent1"/>
              </a:buClr>
              <a:buSzPct val="140000"/>
              <a:buFont typeface="Montserrat" pitchFamily="2" charset="0"/>
              <a:buChar char="▶"/>
            </a:pPr>
            <a:r>
              <a:rPr lang="en-US" sz="1400" b="1" dirty="0"/>
              <a:t>Customer Age: </a:t>
            </a:r>
            <a:r>
              <a:rPr lang="en-US" sz="1400" dirty="0"/>
              <a:t>Impacts engagement levels</a:t>
            </a:r>
            <a:r>
              <a:rPr lang="en-ID" sz="1400" dirty="0"/>
              <a:t> </a:t>
            </a:r>
          </a:p>
          <a:p>
            <a:pPr indent="-354013">
              <a:lnSpc>
                <a:spcPct val="150000"/>
              </a:lnSpc>
              <a:buClr>
                <a:schemeClr val="accent1"/>
              </a:buClr>
              <a:buSzPct val="140000"/>
              <a:buFont typeface="Montserrat" pitchFamily="2" charset="0"/>
              <a:buChar char="▶"/>
            </a:pPr>
            <a:r>
              <a:rPr lang="en-US" sz="1400" b="1" dirty="0"/>
              <a:t>Account Type: </a:t>
            </a:r>
            <a:r>
              <a:rPr lang="en-US" sz="1400" dirty="0"/>
              <a:t>Influences retention rates</a:t>
            </a:r>
          </a:p>
          <a:p>
            <a:pPr indent="-354013">
              <a:lnSpc>
                <a:spcPct val="150000"/>
              </a:lnSpc>
              <a:buClr>
                <a:schemeClr val="accent1"/>
              </a:buClr>
              <a:buSzPct val="140000"/>
              <a:buFont typeface="Montserrat" pitchFamily="2" charset="0"/>
              <a:buChar char="▶"/>
            </a:pPr>
            <a:r>
              <a:rPr lang="en-US" sz="1400" b="1" dirty="0"/>
              <a:t>Tenure: </a:t>
            </a:r>
            <a:r>
              <a:rPr lang="en-US" sz="1400" dirty="0"/>
              <a:t>Correlates with churn probability</a:t>
            </a:r>
          </a:p>
          <a:p>
            <a:pPr indent="-354013">
              <a:lnSpc>
                <a:spcPct val="150000"/>
              </a:lnSpc>
              <a:buClr>
                <a:schemeClr val="accent1"/>
              </a:buClr>
              <a:buSzPct val="140000"/>
              <a:buFont typeface="Montserrat" pitchFamily="2" charset="0"/>
              <a:buChar char="▶"/>
            </a:pPr>
            <a:r>
              <a:rPr lang="en-US" sz="1400" b="1" dirty="0"/>
              <a:t>Monthly Spend: </a:t>
            </a:r>
            <a:r>
              <a:rPr lang="en-US" sz="1400" dirty="0"/>
              <a:t>Indicates customer satisfaction and loyalty</a:t>
            </a:r>
          </a:p>
          <a:p>
            <a:pPr marL="354013" indent="-354013">
              <a:lnSpc>
                <a:spcPct val="150000"/>
              </a:lnSpc>
              <a:buClr>
                <a:schemeClr val="accent1"/>
              </a:buClr>
              <a:buSzPct val="140000"/>
              <a:buFont typeface="Montserrat" pitchFamily="2" charset="0"/>
              <a:buChar char="▶"/>
            </a:pPr>
            <a:r>
              <a:rPr lang="en-ID" sz="1400" b="1" dirty="0"/>
              <a:t>Service Usage: </a:t>
            </a:r>
            <a:r>
              <a:rPr lang="en-ID" sz="1400" dirty="0"/>
              <a:t>Reveals potential dissatisfaction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7E22F3D-6096-E94C-0905-A1F4B9EAFD71}"/>
              </a:ext>
            </a:extLst>
          </p:cNvPr>
          <p:cNvCxnSpPr>
            <a:cxnSpLocks/>
          </p:cNvCxnSpPr>
          <p:nvPr/>
        </p:nvCxnSpPr>
        <p:spPr>
          <a:xfrm>
            <a:off x="11263773" y="6587613"/>
            <a:ext cx="1081549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E6B22735-A5F0-4024-A217-764077A4EDF4}"/>
              </a:ext>
            </a:extLst>
          </p:cNvPr>
          <p:cNvCxnSpPr>
            <a:cxnSpLocks/>
          </p:cNvCxnSpPr>
          <p:nvPr/>
        </p:nvCxnSpPr>
        <p:spPr>
          <a:xfrm>
            <a:off x="11557820" y="0"/>
            <a:ext cx="0" cy="4021394"/>
          </a:xfrm>
          <a:prstGeom prst="line">
            <a:avLst/>
          </a:prstGeom>
          <a:ln w="28575">
            <a:solidFill>
              <a:schemeClr val="bg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262EDA22-5769-A30E-4414-82B9BB7E5FCF}"/>
              </a:ext>
            </a:extLst>
          </p:cNvPr>
          <p:cNvGrpSpPr/>
          <p:nvPr/>
        </p:nvGrpSpPr>
        <p:grpSpPr>
          <a:xfrm>
            <a:off x="-1321878" y="5588000"/>
            <a:ext cx="2540000" cy="2540000"/>
            <a:chOff x="-1321878" y="5588000"/>
            <a:chExt cx="2540000" cy="2540000"/>
          </a:xfrm>
        </p:grpSpPr>
        <p:sp>
          <p:nvSpPr>
            <p:cNvPr id="18" name="Circle: Hollow 17">
              <a:extLst>
                <a:ext uri="{FF2B5EF4-FFF2-40B4-BE49-F238E27FC236}">
                  <a16:creationId xmlns:a16="http://schemas.microsoft.com/office/drawing/2014/main" xmlns="" id="{DC696F10-2085-DC3C-8C45-2890A115DFE3}"/>
                </a:ext>
              </a:extLst>
            </p:cNvPr>
            <p:cNvSpPr/>
            <p:nvPr/>
          </p:nvSpPr>
          <p:spPr>
            <a:xfrm>
              <a:off x="-1321878" y="5588000"/>
              <a:ext cx="2540000" cy="2540000"/>
            </a:xfrm>
            <a:prstGeom prst="donut">
              <a:avLst>
                <a:gd name="adj" fmla="val 14704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8EB27945-118D-0855-72EB-E0F8671967C1}"/>
                </a:ext>
              </a:extLst>
            </p:cNvPr>
            <p:cNvSpPr/>
            <p:nvPr/>
          </p:nvSpPr>
          <p:spPr>
            <a:xfrm>
              <a:off x="-1142124" y="5767754"/>
              <a:ext cx="2180492" cy="218049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pic>
        <p:nvPicPr>
          <p:cNvPr id="1028" name="Picture 4" descr="https://lh7-rt.googleusercontent.com/docsz/AD_4nXeSBTQrHGX_4SRe2F2ri4JtbI-_-Fa209iEcSoIbu01O651pEWQsxVg10MklRcgl1ix5ym_Qr3Be92bMNN1MkNF_DnbzdHJX856yIBbrFpdb3vEbvaqL8TGe-pJBCbHyp0yWTa3WT8XBppVElEqCQ?key=HzrWKML_hOLZoMSAmh_ebWf-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473" y="177134"/>
            <a:ext cx="6696075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asted-movie.png" descr="pasted-movie.png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/>
          </a:blip>
          <a:srcRect l="-259" t="-439" r="138" b="-599"/>
          <a:stretch/>
        </p:blipFill>
        <p:spPr>
          <a:xfrm>
            <a:off x="8968526" y="2946401"/>
            <a:ext cx="3182461" cy="26415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6729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4E4E950-E6D8-FC9D-43EA-7B27E02295CD}"/>
              </a:ext>
            </a:extLst>
          </p:cNvPr>
          <p:cNvSpPr txBox="1"/>
          <p:nvPr/>
        </p:nvSpPr>
        <p:spPr>
          <a:xfrm>
            <a:off x="587375" y="549275"/>
            <a:ext cx="1101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Our Approach to Predicting Churn</a:t>
            </a:r>
            <a:endParaRPr lang="en-ID" sz="36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23E601A-CE3C-6C84-EA01-4C6363BD2DEF}"/>
              </a:ext>
            </a:extLst>
          </p:cNvPr>
          <p:cNvSpPr/>
          <p:nvPr/>
        </p:nvSpPr>
        <p:spPr>
          <a:xfrm>
            <a:off x="685769" y="2131787"/>
            <a:ext cx="763022" cy="76302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D8CD16B-7967-6DD2-7D9B-4660B3CF9B02}"/>
              </a:ext>
            </a:extLst>
          </p:cNvPr>
          <p:cNvSpPr txBox="1"/>
          <p:nvPr/>
        </p:nvSpPr>
        <p:spPr>
          <a:xfrm>
            <a:off x="560042" y="4477438"/>
            <a:ext cx="36369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r>
              <a:rPr lang="en-US" dirty="0">
                <a:latin typeface="+mj-lt"/>
              </a:rPr>
              <a:t>Data Preparation</a:t>
            </a:r>
            <a:endParaRPr lang="en-ID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48D5E9E-3E0B-FE8E-0C86-2EB3AB0D1D3A}"/>
              </a:ext>
            </a:extLst>
          </p:cNvPr>
          <p:cNvSpPr txBox="1"/>
          <p:nvPr/>
        </p:nvSpPr>
        <p:spPr>
          <a:xfrm>
            <a:off x="560042" y="4956244"/>
            <a:ext cx="21714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Handling missing values, encoding categorical data, and scaling numerical features.</a:t>
            </a:r>
            <a:endParaRPr lang="en-ID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AC14840-12DC-CF0A-8679-4A8C5417BCDB}"/>
              </a:ext>
            </a:extLst>
          </p:cNvPr>
          <p:cNvSpPr/>
          <p:nvPr/>
        </p:nvSpPr>
        <p:spPr>
          <a:xfrm>
            <a:off x="3062859" y="2131787"/>
            <a:ext cx="763022" cy="76302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4021902-08BE-2B66-3E40-89A13EE6D17D}"/>
              </a:ext>
            </a:extLst>
          </p:cNvPr>
          <p:cNvSpPr txBox="1"/>
          <p:nvPr/>
        </p:nvSpPr>
        <p:spPr>
          <a:xfrm>
            <a:off x="2852456" y="3894421"/>
            <a:ext cx="2340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r>
              <a:rPr lang="en-US" dirty="0">
                <a:latin typeface="+mj-lt"/>
              </a:rPr>
              <a:t>Model Selection</a:t>
            </a:r>
            <a:endParaRPr lang="en-ID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9B58E7D-5FE6-367D-C76F-CAC1CE207F25}"/>
              </a:ext>
            </a:extLst>
          </p:cNvPr>
          <p:cNvSpPr txBox="1"/>
          <p:nvPr/>
        </p:nvSpPr>
        <p:spPr>
          <a:xfrm>
            <a:off x="2852456" y="4263209"/>
            <a:ext cx="2598774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Logistic </a:t>
            </a:r>
            <a:r>
              <a:rPr lang="en-US" sz="1200" dirty="0" smtClean="0"/>
              <a:t>Regression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Random Forest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Gradient Boosting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 smtClean="0"/>
              <a:t>XGBoost</a:t>
            </a:r>
            <a:endParaRPr lang="en-US" sz="12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 smtClean="0"/>
              <a:t>LightGBM</a:t>
            </a:r>
            <a:endParaRPr lang="en-US" sz="12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SVC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 smtClean="0"/>
              <a:t>AdaBoost</a:t>
            </a:r>
            <a:endParaRPr lang="en-US" sz="12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KNN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Decision </a:t>
            </a:r>
            <a:r>
              <a:rPr lang="en-US" sz="1200" dirty="0"/>
              <a:t>Trees.</a:t>
            </a:r>
            <a:endParaRPr lang="en-ID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EAA9122-5EF5-3C45-BC42-3018397CBAAC}"/>
              </a:ext>
            </a:extLst>
          </p:cNvPr>
          <p:cNvSpPr/>
          <p:nvPr/>
        </p:nvSpPr>
        <p:spPr>
          <a:xfrm>
            <a:off x="0" y="3429000"/>
            <a:ext cx="12192000" cy="337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588BFD87-DB75-FE4C-7B3F-61A0AE7E673C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0" y="3597946"/>
            <a:ext cx="12192000" cy="0"/>
          </a:xfrm>
          <a:prstGeom prst="line">
            <a:avLst/>
          </a:prstGeom>
          <a:ln w="28575">
            <a:solidFill>
              <a:schemeClr val="bg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FEEA594A-BCB7-4869-5493-2EA76431380B}"/>
              </a:ext>
            </a:extLst>
          </p:cNvPr>
          <p:cNvSpPr/>
          <p:nvPr/>
        </p:nvSpPr>
        <p:spPr>
          <a:xfrm>
            <a:off x="986174" y="3516840"/>
            <a:ext cx="162212" cy="16221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3AA1C054-6396-608A-ABD8-C0E248F50D62}"/>
              </a:ext>
            </a:extLst>
          </p:cNvPr>
          <p:cNvCxnSpPr>
            <a:cxnSpLocks/>
            <a:stCxn id="3" idx="2"/>
            <a:endCxn id="33" idx="0"/>
          </p:cNvCxnSpPr>
          <p:nvPr/>
        </p:nvCxnSpPr>
        <p:spPr>
          <a:xfrm>
            <a:off x="1067280" y="2894809"/>
            <a:ext cx="0" cy="62203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CCC70161-AF8B-0293-DB4B-B8C41457EE27}"/>
              </a:ext>
            </a:extLst>
          </p:cNvPr>
          <p:cNvCxnSpPr>
            <a:cxnSpLocks/>
          </p:cNvCxnSpPr>
          <p:nvPr/>
        </p:nvCxnSpPr>
        <p:spPr>
          <a:xfrm>
            <a:off x="1067280" y="3679052"/>
            <a:ext cx="0" cy="4307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C931EE62-47DC-7859-167B-48AB7E75B965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>
          <a:xfrm>
            <a:off x="3444370" y="2894809"/>
            <a:ext cx="0" cy="6220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BE06CC2F-AD5C-1B5C-C717-3960A83C564E}"/>
              </a:ext>
            </a:extLst>
          </p:cNvPr>
          <p:cNvSpPr/>
          <p:nvPr/>
        </p:nvSpPr>
        <p:spPr>
          <a:xfrm>
            <a:off x="3363264" y="3516839"/>
            <a:ext cx="162212" cy="16221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5B002B1E-B447-7858-85C5-FCB4F47B65B7}"/>
              </a:ext>
            </a:extLst>
          </p:cNvPr>
          <p:cNvCxnSpPr>
            <a:cxnSpLocks/>
            <a:endCxn id="41" idx="4"/>
          </p:cNvCxnSpPr>
          <p:nvPr/>
        </p:nvCxnSpPr>
        <p:spPr>
          <a:xfrm flipV="1">
            <a:off x="3440800" y="3679051"/>
            <a:ext cx="3570" cy="244885"/>
          </a:xfrm>
          <a:prstGeom prst="line">
            <a:avLst/>
          </a:prstGeom>
          <a:ln>
            <a:solidFill>
              <a:schemeClr val="accent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8AC14840-12DC-CF0A-8679-4A8C5417BCDB}"/>
              </a:ext>
            </a:extLst>
          </p:cNvPr>
          <p:cNvSpPr/>
          <p:nvPr/>
        </p:nvSpPr>
        <p:spPr>
          <a:xfrm>
            <a:off x="8584431" y="2131787"/>
            <a:ext cx="763022" cy="76302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4021902-08BE-2B66-3E40-89A13EE6D17D}"/>
              </a:ext>
            </a:extLst>
          </p:cNvPr>
          <p:cNvSpPr txBox="1"/>
          <p:nvPr/>
        </p:nvSpPr>
        <p:spPr>
          <a:xfrm>
            <a:off x="8466390" y="4477438"/>
            <a:ext cx="36369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r>
              <a:rPr lang="en-US" dirty="0" smtClean="0">
                <a:latin typeface="+mj-lt"/>
              </a:rPr>
              <a:t>Fine-tuning &amp; Evaluation</a:t>
            </a:r>
            <a:endParaRPr lang="en-ID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59B58E7D-5FE6-367D-C76F-CAC1CE207F25}"/>
              </a:ext>
            </a:extLst>
          </p:cNvPr>
          <p:cNvSpPr txBox="1"/>
          <p:nvPr/>
        </p:nvSpPr>
        <p:spPr>
          <a:xfrm>
            <a:off x="8466390" y="4956244"/>
            <a:ext cx="36369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Gradient </a:t>
            </a:r>
            <a:r>
              <a:rPr lang="en-US" sz="1200" dirty="0" smtClean="0"/>
              <a:t>Boosting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LightGBM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Logistic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AdaBoost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Grid search for </a:t>
            </a:r>
            <a:r>
              <a:rPr lang="en-US" sz="1200" dirty="0" smtClean="0"/>
              <a:t>hyper parameter </a:t>
            </a:r>
            <a:r>
              <a:rPr lang="en-US" sz="1200" dirty="0"/>
              <a:t>optimization.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C931EE62-47DC-7859-167B-48AB7E75B965}"/>
              </a:ext>
            </a:extLst>
          </p:cNvPr>
          <p:cNvCxnSpPr>
            <a:cxnSpLocks/>
            <a:stCxn id="34" idx="2"/>
            <a:endCxn id="54" idx="0"/>
          </p:cNvCxnSpPr>
          <p:nvPr/>
        </p:nvCxnSpPr>
        <p:spPr>
          <a:xfrm>
            <a:off x="8965942" y="2894809"/>
            <a:ext cx="0" cy="6220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BE06CC2F-AD5C-1B5C-C717-3960A83C564E}"/>
              </a:ext>
            </a:extLst>
          </p:cNvPr>
          <p:cNvSpPr/>
          <p:nvPr/>
        </p:nvSpPr>
        <p:spPr>
          <a:xfrm>
            <a:off x="8884836" y="3516839"/>
            <a:ext cx="162212" cy="16221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5B002B1E-B447-7858-85C5-FCB4F47B65B7}"/>
              </a:ext>
            </a:extLst>
          </p:cNvPr>
          <p:cNvCxnSpPr>
            <a:cxnSpLocks/>
            <a:endCxn id="54" idx="4"/>
          </p:cNvCxnSpPr>
          <p:nvPr/>
        </p:nvCxnSpPr>
        <p:spPr>
          <a:xfrm flipV="1">
            <a:off x="8965939" y="3679051"/>
            <a:ext cx="3" cy="430741"/>
          </a:xfrm>
          <a:prstGeom prst="line">
            <a:avLst/>
          </a:prstGeom>
          <a:ln>
            <a:solidFill>
              <a:schemeClr val="accent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FE528215-10D5-30F2-A9E9-767052E4F282}"/>
              </a:ext>
            </a:extLst>
          </p:cNvPr>
          <p:cNvGrpSpPr/>
          <p:nvPr/>
        </p:nvGrpSpPr>
        <p:grpSpPr>
          <a:xfrm>
            <a:off x="884333" y="2277137"/>
            <a:ext cx="365894" cy="472122"/>
            <a:chOff x="7050338" y="3488366"/>
            <a:chExt cx="590550" cy="762000"/>
          </a:xfrm>
          <a:solidFill>
            <a:schemeClr val="tx1"/>
          </a:solidFill>
        </p:grpSpPr>
        <p:sp>
          <p:nvSpPr>
            <p:cNvPr id="57" name="Freeform: Shape 34">
              <a:extLst>
                <a:ext uri="{FF2B5EF4-FFF2-40B4-BE49-F238E27FC236}">
                  <a16:creationId xmlns:a16="http://schemas.microsoft.com/office/drawing/2014/main" xmlns="" id="{4063B1D2-E96D-ED6D-9607-30EA2D38150C}"/>
                </a:ext>
              </a:extLst>
            </p:cNvPr>
            <p:cNvSpPr/>
            <p:nvPr/>
          </p:nvSpPr>
          <p:spPr>
            <a:xfrm>
              <a:off x="7050338" y="3488366"/>
              <a:ext cx="590550" cy="762000"/>
            </a:xfrm>
            <a:custGeom>
              <a:avLst/>
              <a:gdLst>
                <a:gd name="connsiteX0" fmla="*/ 533400 w 590550"/>
                <a:gd name="connsiteY0" fmla="*/ 704850 h 762000"/>
                <a:gd name="connsiteX1" fmla="*/ 57150 w 590550"/>
                <a:gd name="connsiteY1" fmla="*/ 704850 h 762000"/>
                <a:gd name="connsiteX2" fmla="*/ 57150 w 590550"/>
                <a:gd name="connsiteY2" fmla="*/ 114300 h 762000"/>
                <a:gd name="connsiteX3" fmla="*/ 161925 w 590550"/>
                <a:gd name="connsiteY3" fmla="*/ 114300 h 762000"/>
                <a:gd name="connsiteX4" fmla="*/ 161925 w 590550"/>
                <a:gd name="connsiteY4" fmla="*/ 171450 h 762000"/>
                <a:gd name="connsiteX5" fmla="*/ 428625 w 590550"/>
                <a:gd name="connsiteY5" fmla="*/ 171450 h 762000"/>
                <a:gd name="connsiteX6" fmla="*/ 428625 w 590550"/>
                <a:gd name="connsiteY6" fmla="*/ 114300 h 762000"/>
                <a:gd name="connsiteX7" fmla="*/ 533400 w 590550"/>
                <a:gd name="connsiteY7" fmla="*/ 114300 h 762000"/>
                <a:gd name="connsiteX8" fmla="*/ 295275 w 590550"/>
                <a:gd name="connsiteY8" fmla="*/ 38100 h 762000"/>
                <a:gd name="connsiteX9" fmla="*/ 323850 w 590550"/>
                <a:gd name="connsiteY9" fmla="*/ 66675 h 762000"/>
                <a:gd name="connsiteX10" fmla="*/ 295275 w 590550"/>
                <a:gd name="connsiteY10" fmla="*/ 95250 h 762000"/>
                <a:gd name="connsiteX11" fmla="*/ 266700 w 590550"/>
                <a:gd name="connsiteY11" fmla="*/ 66675 h 762000"/>
                <a:gd name="connsiteX12" fmla="*/ 294334 w 590550"/>
                <a:gd name="connsiteY12" fmla="*/ 38100 h 762000"/>
                <a:gd name="connsiteX13" fmla="*/ 295275 w 590550"/>
                <a:gd name="connsiteY13" fmla="*/ 38100 h 762000"/>
                <a:gd name="connsiteX14" fmla="*/ 552450 w 590550"/>
                <a:gd name="connsiteY14" fmla="*/ 57150 h 762000"/>
                <a:gd name="connsiteX15" fmla="*/ 390525 w 590550"/>
                <a:gd name="connsiteY15" fmla="*/ 57150 h 762000"/>
                <a:gd name="connsiteX16" fmla="*/ 390525 w 590550"/>
                <a:gd name="connsiteY16" fmla="*/ 38100 h 762000"/>
                <a:gd name="connsiteX17" fmla="*/ 352425 w 590550"/>
                <a:gd name="connsiteY17" fmla="*/ 0 h 762000"/>
                <a:gd name="connsiteX18" fmla="*/ 238125 w 590550"/>
                <a:gd name="connsiteY18" fmla="*/ 0 h 762000"/>
                <a:gd name="connsiteX19" fmla="*/ 200025 w 590550"/>
                <a:gd name="connsiteY19" fmla="*/ 38100 h 762000"/>
                <a:gd name="connsiteX20" fmla="*/ 200025 w 590550"/>
                <a:gd name="connsiteY20" fmla="*/ 57150 h 762000"/>
                <a:gd name="connsiteX21" fmla="*/ 38100 w 590550"/>
                <a:gd name="connsiteY21" fmla="*/ 57150 h 762000"/>
                <a:gd name="connsiteX22" fmla="*/ 0 w 590550"/>
                <a:gd name="connsiteY22" fmla="*/ 95250 h 762000"/>
                <a:gd name="connsiteX23" fmla="*/ 0 w 590550"/>
                <a:gd name="connsiteY23" fmla="*/ 723900 h 762000"/>
                <a:gd name="connsiteX24" fmla="*/ 38100 w 590550"/>
                <a:gd name="connsiteY24" fmla="*/ 762000 h 762000"/>
                <a:gd name="connsiteX25" fmla="*/ 552450 w 590550"/>
                <a:gd name="connsiteY25" fmla="*/ 762000 h 762000"/>
                <a:gd name="connsiteX26" fmla="*/ 590550 w 590550"/>
                <a:gd name="connsiteY26" fmla="*/ 723900 h 762000"/>
                <a:gd name="connsiteX27" fmla="*/ 590550 w 590550"/>
                <a:gd name="connsiteY27" fmla="*/ 95250 h 762000"/>
                <a:gd name="connsiteX28" fmla="*/ 552450 w 590550"/>
                <a:gd name="connsiteY28" fmla="*/ 5715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90550" h="762000">
                  <a:moveTo>
                    <a:pt x="533400" y="704850"/>
                  </a:moveTo>
                  <a:lnTo>
                    <a:pt x="57150" y="704850"/>
                  </a:lnTo>
                  <a:lnTo>
                    <a:pt x="57150" y="114300"/>
                  </a:lnTo>
                  <a:lnTo>
                    <a:pt x="161925" y="114300"/>
                  </a:lnTo>
                  <a:lnTo>
                    <a:pt x="161925" y="171450"/>
                  </a:lnTo>
                  <a:lnTo>
                    <a:pt x="428625" y="171450"/>
                  </a:lnTo>
                  <a:lnTo>
                    <a:pt x="428625" y="114300"/>
                  </a:lnTo>
                  <a:lnTo>
                    <a:pt x="533400" y="114300"/>
                  </a:lnTo>
                  <a:close/>
                  <a:moveTo>
                    <a:pt x="295275" y="38100"/>
                  </a:moveTo>
                  <a:cubicBezTo>
                    <a:pt x="311057" y="38100"/>
                    <a:pt x="323850" y="50893"/>
                    <a:pt x="323850" y="66675"/>
                  </a:cubicBezTo>
                  <a:cubicBezTo>
                    <a:pt x="323850" y="82457"/>
                    <a:pt x="311057" y="95250"/>
                    <a:pt x="295275" y="95250"/>
                  </a:cubicBezTo>
                  <a:cubicBezTo>
                    <a:pt x="279493" y="95250"/>
                    <a:pt x="266700" y="82457"/>
                    <a:pt x="266700" y="66675"/>
                  </a:cubicBezTo>
                  <a:cubicBezTo>
                    <a:pt x="266440" y="51153"/>
                    <a:pt x="278812" y="38360"/>
                    <a:pt x="294334" y="38100"/>
                  </a:cubicBezTo>
                  <a:cubicBezTo>
                    <a:pt x="294647" y="38094"/>
                    <a:pt x="294962" y="38094"/>
                    <a:pt x="295275" y="38100"/>
                  </a:cubicBezTo>
                  <a:close/>
                  <a:moveTo>
                    <a:pt x="552450" y="57150"/>
                  </a:moveTo>
                  <a:lnTo>
                    <a:pt x="390525" y="57150"/>
                  </a:lnTo>
                  <a:lnTo>
                    <a:pt x="390525" y="38100"/>
                  </a:lnTo>
                  <a:cubicBezTo>
                    <a:pt x="390525" y="17058"/>
                    <a:pt x="373467" y="0"/>
                    <a:pt x="352425" y="0"/>
                  </a:cubicBezTo>
                  <a:lnTo>
                    <a:pt x="238125" y="0"/>
                  </a:lnTo>
                  <a:cubicBezTo>
                    <a:pt x="217083" y="0"/>
                    <a:pt x="200025" y="17058"/>
                    <a:pt x="200025" y="38100"/>
                  </a:cubicBezTo>
                  <a:lnTo>
                    <a:pt x="200025" y="57150"/>
                  </a:lnTo>
                  <a:lnTo>
                    <a:pt x="38100" y="57150"/>
                  </a:lnTo>
                  <a:cubicBezTo>
                    <a:pt x="17058" y="57150"/>
                    <a:pt x="0" y="74208"/>
                    <a:pt x="0" y="95250"/>
                  </a:cubicBezTo>
                  <a:lnTo>
                    <a:pt x="0" y="723900"/>
                  </a:lnTo>
                  <a:cubicBezTo>
                    <a:pt x="0" y="744942"/>
                    <a:pt x="17058" y="762000"/>
                    <a:pt x="38100" y="762000"/>
                  </a:cubicBezTo>
                  <a:lnTo>
                    <a:pt x="552450" y="762000"/>
                  </a:lnTo>
                  <a:cubicBezTo>
                    <a:pt x="573492" y="762000"/>
                    <a:pt x="590550" y="744942"/>
                    <a:pt x="590550" y="723900"/>
                  </a:cubicBezTo>
                  <a:lnTo>
                    <a:pt x="590550" y="95250"/>
                  </a:lnTo>
                  <a:cubicBezTo>
                    <a:pt x="590550" y="74208"/>
                    <a:pt x="573492" y="57150"/>
                    <a:pt x="552450" y="57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35">
              <a:extLst>
                <a:ext uri="{FF2B5EF4-FFF2-40B4-BE49-F238E27FC236}">
                  <a16:creationId xmlns:a16="http://schemas.microsoft.com/office/drawing/2014/main" xmlns="" id="{E397D1E1-B18C-93D5-ECC9-CAE92312962F}"/>
                </a:ext>
              </a:extLst>
            </p:cNvPr>
            <p:cNvSpPr/>
            <p:nvPr/>
          </p:nvSpPr>
          <p:spPr>
            <a:xfrm>
              <a:off x="7164638" y="3736016"/>
              <a:ext cx="361950" cy="38100"/>
            </a:xfrm>
            <a:custGeom>
              <a:avLst/>
              <a:gdLst>
                <a:gd name="connsiteX0" fmla="*/ 0 w 361950"/>
                <a:gd name="connsiteY0" fmla="*/ 0 h 38100"/>
                <a:gd name="connsiteX1" fmla="*/ 361950 w 361950"/>
                <a:gd name="connsiteY1" fmla="*/ 0 h 38100"/>
                <a:gd name="connsiteX2" fmla="*/ 361950 w 361950"/>
                <a:gd name="connsiteY2" fmla="*/ 38100 h 38100"/>
                <a:gd name="connsiteX3" fmla="*/ 0 w 3619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50" h="38100">
                  <a:moveTo>
                    <a:pt x="0" y="0"/>
                  </a:moveTo>
                  <a:lnTo>
                    <a:pt x="361950" y="0"/>
                  </a:lnTo>
                  <a:lnTo>
                    <a:pt x="3619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9" name="Freeform: Shape 36">
              <a:extLst>
                <a:ext uri="{FF2B5EF4-FFF2-40B4-BE49-F238E27FC236}">
                  <a16:creationId xmlns:a16="http://schemas.microsoft.com/office/drawing/2014/main" xmlns="" id="{8DF733E2-4F52-EAE4-DE65-8DA844AEC67D}"/>
                </a:ext>
              </a:extLst>
            </p:cNvPr>
            <p:cNvSpPr/>
            <p:nvPr/>
          </p:nvSpPr>
          <p:spPr>
            <a:xfrm>
              <a:off x="7383713" y="4012241"/>
              <a:ext cx="142875" cy="38100"/>
            </a:xfrm>
            <a:custGeom>
              <a:avLst/>
              <a:gdLst>
                <a:gd name="connsiteX0" fmla="*/ 0 w 142875"/>
                <a:gd name="connsiteY0" fmla="*/ 0 h 38100"/>
                <a:gd name="connsiteX1" fmla="*/ 142875 w 142875"/>
                <a:gd name="connsiteY1" fmla="*/ 0 h 38100"/>
                <a:gd name="connsiteX2" fmla="*/ 142875 w 142875"/>
                <a:gd name="connsiteY2" fmla="*/ 38100 h 38100"/>
                <a:gd name="connsiteX3" fmla="*/ 0 w 1428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38100">
                  <a:moveTo>
                    <a:pt x="0" y="0"/>
                  </a:moveTo>
                  <a:lnTo>
                    <a:pt x="142875" y="0"/>
                  </a:lnTo>
                  <a:lnTo>
                    <a:pt x="1428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0" name="Freeform: Shape 37">
              <a:extLst>
                <a:ext uri="{FF2B5EF4-FFF2-40B4-BE49-F238E27FC236}">
                  <a16:creationId xmlns:a16="http://schemas.microsoft.com/office/drawing/2014/main" xmlns="" id="{8A202BE5-8CE9-63D2-87C5-88F91772A4AF}"/>
                </a:ext>
              </a:extLst>
            </p:cNvPr>
            <p:cNvSpPr/>
            <p:nvPr/>
          </p:nvSpPr>
          <p:spPr>
            <a:xfrm>
              <a:off x="7164638" y="3812216"/>
              <a:ext cx="180975" cy="38100"/>
            </a:xfrm>
            <a:custGeom>
              <a:avLst/>
              <a:gdLst>
                <a:gd name="connsiteX0" fmla="*/ 0 w 180975"/>
                <a:gd name="connsiteY0" fmla="*/ 0 h 38100"/>
                <a:gd name="connsiteX1" fmla="*/ 180975 w 180975"/>
                <a:gd name="connsiteY1" fmla="*/ 0 h 38100"/>
                <a:gd name="connsiteX2" fmla="*/ 180975 w 180975"/>
                <a:gd name="connsiteY2" fmla="*/ 38100 h 38100"/>
                <a:gd name="connsiteX3" fmla="*/ 0 w 1809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38100">
                  <a:moveTo>
                    <a:pt x="0" y="0"/>
                  </a:moveTo>
                  <a:lnTo>
                    <a:pt x="180975" y="0"/>
                  </a:lnTo>
                  <a:lnTo>
                    <a:pt x="1809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Freeform: Shape 38">
              <a:extLst>
                <a:ext uri="{FF2B5EF4-FFF2-40B4-BE49-F238E27FC236}">
                  <a16:creationId xmlns:a16="http://schemas.microsoft.com/office/drawing/2014/main" xmlns="" id="{A1654548-3AD9-C894-3521-A4086A69C553}"/>
                </a:ext>
              </a:extLst>
            </p:cNvPr>
            <p:cNvSpPr/>
            <p:nvPr/>
          </p:nvSpPr>
          <p:spPr>
            <a:xfrm>
              <a:off x="7260688" y="4076372"/>
              <a:ext cx="84924" cy="86439"/>
            </a:xfrm>
            <a:custGeom>
              <a:avLst/>
              <a:gdLst>
                <a:gd name="connsiteX0" fmla="*/ 35281 w 84924"/>
                <a:gd name="connsiteY0" fmla="*/ 9916 h 86439"/>
                <a:gd name="connsiteX1" fmla="*/ 20355 w 84924"/>
                <a:gd name="connsiteY1" fmla="*/ 13097 h 86439"/>
                <a:gd name="connsiteX2" fmla="*/ 14126 w 84924"/>
                <a:gd name="connsiteY2" fmla="*/ 12592 h 86439"/>
                <a:gd name="connsiteX3" fmla="*/ 0 w 84924"/>
                <a:gd name="connsiteY3" fmla="*/ 17916 h 86439"/>
                <a:gd name="connsiteX4" fmla="*/ 38005 w 84924"/>
                <a:gd name="connsiteY4" fmla="*/ 86439 h 86439"/>
                <a:gd name="connsiteX5" fmla="*/ 53845 w 84924"/>
                <a:gd name="connsiteY5" fmla="*/ 60541 h 86439"/>
                <a:gd name="connsiteX6" fmla="*/ 84925 w 84924"/>
                <a:gd name="connsiteY6" fmla="*/ 65723 h 86439"/>
                <a:gd name="connsiteX7" fmla="*/ 48330 w 84924"/>
                <a:gd name="connsiteY7" fmla="*/ 0 h 86439"/>
                <a:gd name="connsiteX8" fmla="*/ 35281 w 84924"/>
                <a:gd name="connsiteY8" fmla="*/ 9916 h 8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924" h="86439">
                  <a:moveTo>
                    <a:pt x="35281" y="9916"/>
                  </a:moveTo>
                  <a:cubicBezTo>
                    <a:pt x="30590" y="12029"/>
                    <a:pt x="25500" y="13114"/>
                    <a:pt x="20355" y="13097"/>
                  </a:cubicBezTo>
                  <a:cubicBezTo>
                    <a:pt x="18268" y="13101"/>
                    <a:pt x="16185" y="12932"/>
                    <a:pt x="14126" y="12592"/>
                  </a:cubicBezTo>
                  <a:cubicBezTo>
                    <a:pt x="9820" y="15293"/>
                    <a:pt x="5017" y="17104"/>
                    <a:pt x="0" y="17916"/>
                  </a:cubicBezTo>
                  <a:lnTo>
                    <a:pt x="38005" y="86439"/>
                  </a:lnTo>
                  <a:lnTo>
                    <a:pt x="53845" y="60541"/>
                  </a:lnTo>
                  <a:lnTo>
                    <a:pt x="84925" y="65723"/>
                  </a:lnTo>
                  <a:lnTo>
                    <a:pt x="48330" y="0"/>
                  </a:lnTo>
                  <a:cubicBezTo>
                    <a:pt x="44768" y="4230"/>
                    <a:pt x="40311" y="7617"/>
                    <a:pt x="35281" y="99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39">
              <a:extLst>
                <a:ext uri="{FF2B5EF4-FFF2-40B4-BE49-F238E27FC236}">
                  <a16:creationId xmlns:a16="http://schemas.microsoft.com/office/drawing/2014/main" xmlns="" id="{1A6045A1-7BFC-A7A0-82A2-002F5A3F6613}"/>
                </a:ext>
              </a:extLst>
            </p:cNvPr>
            <p:cNvSpPr/>
            <p:nvPr/>
          </p:nvSpPr>
          <p:spPr>
            <a:xfrm>
              <a:off x="7164638" y="4074620"/>
              <a:ext cx="82505" cy="90020"/>
            </a:xfrm>
            <a:custGeom>
              <a:avLst/>
              <a:gdLst>
                <a:gd name="connsiteX0" fmla="*/ 71599 w 82505"/>
                <a:gd name="connsiteY0" fmla="*/ 15316 h 90020"/>
                <a:gd name="connsiteX1" fmla="*/ 66084 w 82505"/>
                <a:gd name="connsiteY1" fmla="*/ 15726 h 90020"/>
                <a:gd name="connsiteX2" fmla="*/ 52407 w 82505"/>
                <a:gd name="connsiteY2" fmla="*/ 13164 h 90020"/>
                <a:gd name="connsiteX3" fmla="*/ 35652 w 82505"/>
                <a:gd name="connsiteY3" fmla="*/ 295 h 90020"/>
                <a:gd name="connsiteX4" fmla="*/ 34614 w 82505"/>
                <a:gd name="connsiteY4" fmla="*/ 0 h 90020"/>
                <a:gd name="connsiteX5" fmla="*/ 0 w 82505"/>
                <a:gd name="connsiteY5" fmla="*/ 68113 h 90020"/>
                <a:gd name="connsiteX6" fmla="*/ 30775 w 82505"/>
                <a:gd name="connsiteY6" fmla="*/ 61103 h 90020"/>
                <a:gd name="connsiteX7" fmla="*/ 46311 w 82505"/>
                <a:gd name="connsiteY7" fmla="*/ 90021 h 90020"/>
                <a:gd name="connsiteX8" fmla="*/ 82506 w 82505"/>
                <a:gd name="connsiteY8" fmla="*/ 19383 h 90020"/>
                <a:gd name="connsiteX9" fmla="*/ 71599 w 82505"/>
                <a:gd name="connsiteY9" fmla="*/ 15316 h 9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05" h="90020">
                  <a:moveTo>
                    <a:pt x="71599" y="15316"/>
                  </a:moveTo>
                  <a:cubicBezTo>
                    <a:pt x="69774" y="15591"/>
                    <a:pt x="67930" y="15729"/>
                    <a:pt x="66084" y="15726"/>
                  </a:cubicBezTo>
                  <a:cubicBezTo>
                    <a:pt x="61406" y="15726"/>
                    <a:pt x="56768" y="14857"/>
                    <a:pt x="52407" y="13164"/>
                  </a:cubicBezTo>
                  <a:cubicBezTo>
                    <a:pt x="45684" y="10604"/>
                    <a:pt x="39859" y="6130"/>
                    <a:pt x="35652" y="295"/>
                  </a:cubicBezTo>
                  <a:cubicBezTo>
                    <a:pt x="35300" y="229"/>
                    <a:pt x="34966" y="86"/>
                    <a:pt x="34614" y="0"/>
                  </a:cubicBezTo>
                  <a:lnTo>
                    <a:pt x="0" y="68113"/>
                  </a:lnTo>
                  <a:lnTo>
                    <a:pt x="30775" y="61103"/>
                  </a:lnTo>
                  <a:lnTo>
                    <a:pt x="46311" y="90021"/>
                  </a:lnTo>
                  <a:lnTo>
                    <a:pt x="82506" y="19383"/>
                  </a:lnTo>
                  <a:cubicBezTo>
                    <a:pt x="78678" y="18611"/>
                    <a:pt x="74998" y="17238"/>
                    <a:pt x="71599" y="153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3" name="Freeform: Shape 40">
              <a:extLst>
                <a:ext uri="{FF2B5EF4-FFF2-40B4-BE49-F238E27FC236}">
                  <a16:creationId xmlns:a16="http://schemas.microsoft.com/office/drawing/2014/main" xmlns="" id="{CAF52CC3-AAB7-0872-84EC-E5E5FCD508C8}"/>
                </a:ext>
              </a:extLst>
            </p:cNvPr>
            <p:cNvSpPr/>
            <p:nvPr/>
          </p:nvSpPr>
          <p:spPr>
            <a:xfrm>
              <a:off x="7165885" y="3903283"/>
              <a:ext cx="177289" cy="177261"/>
            </a:xfrm>
            <a:custGeom>
              <a:avLst/>
              <a:gdLst>
                <a:gd name="connsiteX0" fmla="*/ 87411 w 177289"/>
                <a:gd name="connsiteY0" fmla="*/ 141342 h 177261"/>
                <a:gd name="connsiteX1" fmla="*/ 34700 w 177289"/>
                <a:gd name="connsiteY1" fmla="*/ 88631 h 177261"/>
                <a:gd name="connsiteX2" fmla="*/ 87411 w 177289"/>
                <a:gd name="connsiteY2" fmla="*/ 35919 h 177261"/>
                <a:gd name="connsiteX3" fmla="*/ 140123 w 177289"/>
                <a:gd name="connsiteY3" fmla="*/ 88631 h 177261"/>
                <a:gd name="connsiteX4" fmla="*/ 140123 w 177289"/>
                <a:gd name="connsiteY4" fmla="*/ 88640 h 177261"/>
                <a:gd name="connsiteX5" fmla="*/ 87411 w 177289"/>
                <a:gd name="connsiteY5" fmla="*/ 141342 h 177261"/>
                <a:gd name="connsiteX6" fmla="*/ 177289 w 177289"/>
                <a:gd name="connsiteY6" fmla="*/ 88640 h 177261"/>
                <a:gd name="connsiteX7" fmla="*/ 169974 w 177289"/>
                <a:gd name="connsiteY7" fmla="*/ 71571 h 177261"/>
                <a:gd name="connsiteX8" fmla="*/ 169974 w 177289"/>
                <a:gd name="connsiteY8" fmla="*/ 52988 h 177261"/>
                <a:gd name="connsiteX9" fmla="*/ 158096 w 177289"/>
                <a:gd name="connsiteY9" fmla="*/ 41110 h 177261"/>
                <a:gd name="connsiteX10" fmla="*/ 151429 w 177289"/>
                <a:gd name="connsiteY10" fmla="*/ 25870 h 177261"/>
                <a:gd name="connsiteX11" fmla="*/ 134065 w 177289"/>
                <a:gd name="connsiteY11" fmla="*/ 19203 h 177261"/>
                <a:gd name="connsiteX12" fmla="*/ 120930 w 177289"/>
                <a:gd name="connsiteY12" fmla="*/ 6087 h 177261"/>
                <a:gd name="connsiteX13" fmla="*/ 104166 w 177289"/>
                <a:gd name="connsiteY13" fmla="*/ 6087 h 177261"/>
                <a:gd name="connsiteX14" fmla="*/ 88631 w 177289"/>
                <a:gd name="connsiteY14" fmla="*/ 1 h 177261"/>
                <a:gd name="connsiteX15" fmla="*/ 71571 w 177289"/>
                <a:gd name="connsiteY15" fmla="*/ 7306 h 177261"/>
                <a:gd name="connsiteX16" fmla="*/ 52988 w 177289"/>
                <a:gd name="connsiteY16" fmla="*/ 7306 h 177261"/>
                <a:gd name="connsiteX17" fmla="*/ 41101 w 177289"/>
                <a:gd name="connsiteY17" fmla="*/ 19193 h 177261"/>
                <a:gd name="connsiteX18" fmla="*/ 25861 w 177289"/>
                <a:gd name="connsiteY18" fmla="*/ 25861 h 177261"/>
                <a:gd name="connsiteX19" fmla="*/ 19193 w 177289"/>
                <a:gd name="connsiteY19" fmla="*/ 43235 h 177261"/>
                <a:gd name="connsiteX20" fmla="*/ 6096 w 177289"/>
                <a:gd name="connsiteY20" fmla="*/ 56331 h 177261"/>
                <a:gd name="connsiteX21" fmla="*/ 6096 w 177289"/>
                <a:gd name="connsiteY21" fmla="*/ 73086 h 177261"/>
                <a:gd name="connsiteX22" fmla="*/ 0 w 177289"/>
                <a:gd name="connsiteY22" fmla="*/ 88631 h 177261"/>
                <a:gd name="connsiteX23" fmla="*/ 7316 w 177289"/>
                <a:gd name="connsiteY23" fmla="*/ 105690 h 177261"/>
                <a:gd name="connsiteX24" fmla="*/ 7316 w 177289"/>
                <a:gd name="connsiteY24" fmla="*/ 124273 h 177261"/>
                <a:gd name="connsiteX25" fmla="*/ 19193 w 177289"/>
                <a:gd name="connsiteY25" fmla="*/ 136160 h 177261"/>
                <a:gd name="connsiteX26" fmla="*/ 25861 w 177289"/>
                <a:gd name="connsiteY26" fmla="*/ 151400 h 177261"/>
                <a:gd name="connsiteX27" fmla="*/ 43225 w 177289"/>
                <a:gd name="connsiteY27" fmla="*/ 158068 h 177261"/>
                <a:gd name="connsiteX28" fmla="*/ 56322 w 177289"/>
                <a:gd name="connsiteY28" fmla="*/ 171165 h 177261"/>
                <a:gd name="connsiteX29" fmla="*/ 73086 w 177289"/>
                <a:gd name="connsiteY29" fmla="*/ 171165 h 177261"/>
                <a:gd name="connsiteX30" fmla="*/ 88621 w 177289"/>
                <a:gd name="connsiteY30" fmla="*/ 177261 h 177261"/>
                <a:gd name="connsiteX31" fmla="*/ 105680 w 177289"/>
                <a:gd name="connsiteY31" fmla="*/ 169946 h 177261"/>
                <a:gd name="connsiteX32" fmla="*/ 124264 w 177289"/>
                <a:gd name="connsiteY32" fmla="*/ 169946 h 177261"/>
                <a:gd name="connsiteX33" fmla="*/ 136151 w 177289"/>
                <a:gd name="connsiteY33" fmla="*/ 158068 h 177261"/>
                <a:gd name="connsiteX34" fmla="*/ 151391 w 177289"/>
                <a:gd name="connsiteY34" fmla="*/ 151400 h 177261"/>
                <a:gd name="connsiteX35" fmla="*/ 158058 w 177289"/>
                <a:gd name="connsiteY35" fmla="*/ 134036 h 177261"/>
                <a:gd name="connsiteX36" fmla="*/ 171155 w 177289"/>
                <a:gd name="connsiteY36" fmla="*/ 120901 h 177261"/>
                <a:gd name="connsiteX37" fmla="*/ 171155 w 177289"/>
                <a:gd name="connsiteY37" fmla="*/ 104147 h 177261"/>
                <a:gd name="connsiteX38" fmla="*/ 177289 w 177289"/>
                <a:gd name="connsiteY38" fmla="*/ 88612 h 17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7289" h="177261">
                  <a:moveTo>
                    <a:pt x="87411" y="141342"/>
                  </a:moveTo>
                  <a:cubicBezTo>
                    <a:pt x="58300" y="141342"/>
                    <a:pt x="34700" y="117742"/>
                    <a:pt x="34700" y="88631"/>
                  </a:cubicBezTo>
                  <a:cubicBezTo>
                    <a:pt x="34700" y="59519"/>
                    <a:pt x="58300" y="35919"/>
                    <a:pt x="87411" y="35919"/>
                  </a:cubicBezTo>
                  <a:cubicBezTo>
                    <a:pt x="116523" y="35919"/>
                    <a:pt x="140123" y="59519"/>
                    <a:pt x="140123" y="88631"/>
                  </a:cubicBezTo>
                  <a:cubicBezTo>
                    <a:pt x="140123" y="88634"/>
                    <a:pt x="140123" y="88637"/>
                    <a:pt x="140123" y="88640"/>
                  </a:cubicBezTo>
                  <a:cubicBezTo>
                    <a:pt x="140112" y="117746"/>
                    <a:pt x="116517" y="141337"/>
                    <a:pt x="87411" y="141342"/>
                  </a:cubicBezTo>
                  <a:close/>
                  <a:moveTo>
                    <a:pt x="177289" y="88640"/>
                  </a:moveTo>
                  <a:cubicBezTo>
                    <a:pt x="177330" y="82181"/>
                    <a:pt x="174679" y="75997"/>
                    <a:pt x="169974" y="71571"/>
                  </a:cubicBezTo>
                  <a:cubicBezTo>
                    <a:pt x="172565" y="65648"/>
                    <a:pt x="172565" y="58912"/>
                    <a:pt x="169974" y="52988"/>
                  </a:cubicBezTo>
                  <a:cubicBezTo>
                    <a:pt x="167689" y="47649"/>
                    <a:pt x="163435" y="43396"/>
                    <a:pt x="158096" y="41110"/>
                  </a:cubicBezTo>
                  <a:cubicBezTo>
                    <a:pt x="157833" y="35381"/>
                    <a:pt x="155459" y="29952"/>
                    <a:pt x="151429" y="25870"/>
                  </a:cubicBezTo>
                  <a:cubicBezTo>
                    <a:pt x="146874" y="21246"/>
                    <a:pt x="140544" y="18815"/>
                    <a:pt x="134065" y="19203"/>
                  </a:cubicBezTo>
                  <a:cubicBezTo>
                    <a:pt x="131805" y="13127"/>
                    <a:pt x="127009" y="8338"/>
                    <a:pt x="120930" y="6087"/>
                  </a:cubicBezTo>
                  <a:cubicBezTo>
                    <a:pt x="115545" y="3952"/>
                    <a:pt x="109550" y="3952"/>
                    <a:pt x="104166" y="6087"/>
                  </a:cubicBezTo>
                  <a:cubicBezTo>
                    <a:pt x="99904" y="2228"/>
                    <a:pt x="94379" y="63"/>
                    <a:pt x="88631" y="1"/>
                  </a:cubicBezTo>
                  <a:cubicBezTo>
                    <a:pt x="82175" y="-44"/>
                    <a:pt x="75993" y="2603"/>
                    <a:pt x="71571" y="7306"/>
                  </a:cubicBezTo>
                  <a:cubicBezTo>
                    <a:pt x="65648" y="4715"/>
                    <a:pt x="58912" y="4715"/>
                    <a:pt x="52988" y="7306"/>
                  </a:cubicBezTo>
                  <a:cubicBezTo>
                    <a:pt x="47647" y="9597"/>
                    <a:pt x="43392" y="13853"/>
                    <a:pt x="41101" y="19193"/>
                  </a:cubicBezTo>
                  <a:cubicBezTo>
                    <a:pt x="35372" y="19457"/>
                    <a:pt x="29942" y="21832"/>
                    <a:pt x="25861" y="25861"/>
                  </a:cubicBezTo>
                  <a:cubicBezTo>
                    <a:pt x="21233" y="30417"/>
                    <a:pt x="18802" y="36752"/>
                    <a:pt x="19193" y="43235"/>
                  </a:cubicBezTo>
                  <a:cubicBezTo>
                    <a:pt x="13130" y="45486"/>
                    <a:pt x="8348" y="50268"/>
                    <a:pt x="6096" y="56331"/>
                  </a:cubicBezTo>
                  <a:cubicBezTo>
                    <a:pt x="3963" y="61712"/>
                    <a:pt x="3963" y="67705"/>
                    <a:pt x="6096" y="73086"/>
                  </a:cubicBezTo>
                  <a:cubicBezTo>
                    <a:pt x="2236" y="77350"/>
                    <a:pt x="68" y="82879"/>
                    <a:pt x="0" y="88631"/>
                  </a:cubicBezTo>
                  <a:cubicBezTo>
                    <a:pt x="-39" y="95087"/>
                    <a:pt x="2612" y="101267"/>
                    <a:pt x="7316" y="105690"/>
                  </a:cubicBezTo>
                  <a:cubicBezTo>
                    <a:pt x="4724" y="111614"/>
                    <a:pt x="4724" y="118350"/>
                    <a:pt x="7316" y="124273"/>
                  </a:cubicBezTo>
                  <a:cubicBezTo>
                    <a:pt x="9604" y="129613"/>
                    <a:pt x="13855" y="133869"/>
                    <a:pt x="19193" y="136160"/>
                  </a:cubicBezTo>
                  <a:cubicBezTo>
                    <a:pt x="19456" y="141890"/>
                    <a:pt x="21831" y="147319"/>
                    <a:pt x="25861" y="151400"/>
                  </a:cubicBezTo>
                  <a:cubicBezTo>
                    <a:pt x="30413" y="156028"/>
                    <a:pt x="36745" y="158459"/>
                    <a:pt x="43225" y="158068"/>
                  </a:cubicBezTo>
                  <a:cubicBezTo>
                    <a:pt x="45481" y="164128"/>
                    <a:pt x="50262" y="168907"/>
                    <a:pt x="56322" y="171165"/>
                  </a:cubicBezTo>
                  <a:cubicBezTo>
                    <a:pt x="61706" y="173299"/>
                    <a:pt x="67701" y="173299"/>
                    <a:pt x="73086" y="171165"/>
                  </a:cubicBezTo>
                  <a:cubicBezTo>
                    <a:pt x="77346" y="175024"/>
                    <a:pt x="82872" y="177193"/>
                    <a:pt x="88621" y="177261"/>
                  </a:cubicBezTo>
                  <a:cubicBezTo>
                    <a:pt x="95077" y="177302"/>
                    <a:pt x="101259" y="174651"/>
                    <a:pt x="105680" y="169946"/>
                  </a:cubicBezTo>
                  <a:cubicBezTo>
                    <a:pt x="111604" y="172536"/>
                    <a:pt x="118340" y="172536"/>
                    <a:pt x="124264" y="169946"/>
                  </a:cubicBezTo>
                  <a:cubicBezTo>
                    <a:pt x="129601" y="167656"/>
                    <a:pt x="133856" y="163404"/>
                    <a:pt x="136151" y="158068"/>
                  </a:cubicBezTo>
                  <a:cubicBezTo>
                    <a:pt x="141881" y="157807"/>
                    <a:pt x="147310" y="155431"/>
                    <a:pt x="151391" y="151400"/>
                  </a:cubicBezTo>
                  <a:cubicBezTo>
                    <a:pt x="156017" y="146847"/>
                    <a:pt x="158448" y="140516"/>
                    <a:pt x="158058" y="134036"/>
                  </a:cubicBezTo>
                  <a:cubicBezTo>
                    <a:pt x="164129" y="131774"/>
                    <a:pt x="168911" y="126978"/>
                    <a:pt x="171155" y="120901"/>
                  </a:cubicBezTo>
                  <a:cubicBezTo>
                    <a:pt x="173289" y="115521"/>
                    <a:pt x="173289" y="109528"/>
                    <a:pt x="171155" y="104147"/>
                  </a:cubicBezTo>
                  <a:cubicBezTo>
                    <a:pt x="175077" y="99922"/>
                    <a:pt x="177266" y="94376"/>
                    <a:pt x="177289" y="886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1BC5A5-F06E-5845-75B9-8EAF74D3FBA4}"/>
              </a:ext>
            </a:extLst>
          </p:cNvPr>
          <p:cNvGrpSpPr/>
          <p:nvPr/>
        </p:nvGrpSpPr>
        <p:grpSpPr>
          <a:xfrm>
            <a:off x="8730292" y="2295253"/>
            <a:ext cx="471294" cy="361868"/>
            <a:chOff x="4750311" y="5044634"/>
            <a:chExt cx="838200" cy="643585"/>
          </a:xfrm>
        </p:grpSpPr>
        <p:sp>
          <p:nvSpPr>
            <p:cNvPr id="65" name="Freeform: Shape 43">
              <a:extLst>
                <a:ext uri="{FF2B5EF4-FFF2-40B4-BE49-F238E27FC236}">
                  <a16:creationId xmlns:a16="http://schemas.microsoft.com/office/drawing/2014/main" xmlns="" id="{822C8A30-13A8-4503-2D52-0F801DA26564}"/>
                </a:ext>
              </a:extLst>
            </p:cNvPr>
            <p:cNvSpPr/>
            <p:nvPr/>
          </p:nvSpPr>
          <p:spPr>
            <a:xfrm>
              <a:off x="4997961" y="5044634"/>
              <a:ext cx="361963" cy="310237"/>
            </a:xfrm>
            <a:custGeom>
              <a:avLst/>
              <a:gdLst>
                <a:gd name="connsiteX0" fmla="*/ 336509 w 361963"/>
                <a:gd name="connsiteY0" fmla="*/ 258509 h 310237"/>
                <a:gd name="connsiteX1" fmla="*/ 319269 w 361963"/>
                <a:gd name="connsiteY1" fmla="*/ 273158 h 310237"/>
                <a:gd name="connsiteX2" fmla="*/ 319269 w 361963"/>
                <a:gd name="connsiteY2" fmla="*/ 257642 h 310237"/>
                <a:gd name="connsiteX3" fmla="*/ 336509 w 361963"/>
                <a:gd name="connsiteY3" fmla="*/ 250756 h 310237"/>
                <a:gd name="connsiteX4" fmla="*/ 302038 w 361963"/>
                <a:gd name="connsiteY4" fmla="*/ 230067 h 310237"/>
                <a:gd name="connsiteX5" fmla="*/ 302038 w 361963"/>
                <a:gd name="connsiteY5" fmla="*/ 214561 h 310237"/>
                <a:gd name="connsiteX6" fmla="*/ 319269 w 361963"/>
                <a:gd name="connsiteY6" fmla="*/ 207664 h 310237"/>
                <a:gd name="connsiteX7" fmla="*/ 319269 w 361963"/>
                <a:gd name="connsiteY7" fmla="*/ 215418 h 310237"/>
                <a:gd name="connsiteX8" fmla="*/ 302038 w 361963"/>
                <a:gd name="connsiteY8" fmla="*/ 230067 h 310237"/>
                <a:gd name="connsiteX9" fmla="*/ 302038 w 361963"/>
                <a:gd name="connsiteY9" fmla="*/ 278330 h 310237"/>
                <a:gd name="connsiteX10" fmla="*/ 284798 w 361963"/>
                <a:gd name="connsiteY10" fmla="*/ 281340 h 310237"/>
                <a:gd name="connsiteX11" fmla="*/ 284798 w 361963"/>
                <a:gd name="connsiteY11" fmla="*/ 264538 h 310237"/>
                <a:gd name="connsiteX12" fmla="*/ 302038 w 361963"/>
                <a:gd name="connsiteY12" fmla="*/ 261957 h 310237"/>
                <a:gd name="connsiteX13" fmla="*/ 267567 w 361963"/>
                <a:gd name="connsiteY13" fmla="*/ 221457 h 310237"/>
                <a:gd name="connsiteX14" fmla="*/ 284798 w 361963"/>
                <a:gd name="connsiteY14" fmla="*/ 218866 h 310237"/>
                <a:gd name="connsiteX15" fmla="*/ 284798 w 361963"/>
                <a:gd name="connsiteY15" fmla="*/ 235239 h 310237"/>
                <a:gd name="connsiteX16" fmla="*/ 267567 w 361963"/>
                <a:gd name="connsiteY16" fmla="*/ 238259 h 310237"/>
                <a:gd name="connsiteX17" fmla="*/ 267567 w 361963"/>
                <a:gd name="connsiteY17" fmla="*/ 283493 h 310237"/>
                <a:gd name="connsiteX18" fmla="*/ 250336 w 361963"/>
                <a:gd name="connsiteY18" fmla="*/ 284360 h 310237"/>
                <a:gd name="connsiteX19" fmla="*/ 250336 w 361963"/>
                <a:gd name="connsiteY19" fmla="*/ 267120 h 310237"/>
                <a:gd name="connsiteX20" fmla="*/ 267567 w 361963"/>
                <a:gd name="connsiteY20" fmla="*/ 266262 h 310237"/>
                <a:gd name="connsiteX21" fmla="*/ 233096 w 361963"/>
                <a:gd name="connsiteY21" fmla="*/ 241269 h 310237"/>
                <a:gd name="connsiteX22" fmla="*/ 233096 w 361963"/>
                <a:gd name="connsiteY22" fmla="*/ 224038 h 310237"/>
                <a:gd name="connsiteX23" fmla="*/ 250336 w 361963"/>
                <a:gd name="connsiteY23" fmla="*/ 223171 h 310237"/>
                <a:gd name="connsiteX24" fmla="*/ 250336 w 361963"/>
                <a:gd name="connsiteY24" fmla="*/ 240411 h 310237"/>
                <a:gd name="connsiteX25" fmla="*/ 233096 w 361963"/>
                <a:gd name="connsiteY25" fmla="*/ 241269 h 310237"/>
                <a:gd name="connsiteX26" fmla="*/ 233096 w 361963"/>
                <a:gd name="connsiteY26" fmla="*/ 284360 h 310237"/>
                <a:gd name="connsiteX27" fmla="*/ 215865 w 361963"/>
                <a:gd name="connsiteY27" fmla="*/ 283493 h 310237"/>
                <a:gd name="connsiteX28" fmla="*/ 215865 w 361963"/>
                <a:gd name="connsiteY28" fmla="*/ 267120 h 310237"/>
                <a:gd name="connsiteX29" fmla="*/ 233096 w 361963"/>
                <a:gd name="connsiteY29" fmla="*/ 267120 h 310237"/>
                <a:gd name="connsiteX30" fmla="*/ 198625 w 361963"/>
                <a:gd name="connsiteY30" fmla="*/ 223171 h 310237"/>
                <a:gd name="connsiteX31" fmla="*/ 215865 w 361963"/>
                <a:gd name="connsiteY31" fmla="*/ 224038 h 310237"/>
                <a:gd name="connsiteX32" fmla="*/ 215865 w 361963"/>
                <a:gd name="connsiteY32" fmla="*/ 241269 h 310237"/>
                <a:gd name="connsiteX33" fmla="*/ 198625 w 361963"/>
                <a:gd name="connsiteY33" fmla="*/ 240411 h 310237"/>
                <a:gd name="connsiteX34" fmla="*/ 198625 w 361963"/>
                <a:gd name="connsiteY34" fmla="*/ 281340 h 310237"/>
                <a:gd name="connsiteX35" fmla="*/ 181394 w 361963"/>
                <a:gd name="connsiteY35" fmla="*/ 278330 h 310237"/>
                <a:gd name="connsiteX36" fmla="*/ 181394 w 361963"/>
                <a:gd name="connsiteY36" fmla="*/ 264538 h 310237"/>
                <a:gd name="connsiteX37" fmla="*/ 198625 w 361963"/>
                <a:gd name="connsiteY37" fmla="*/ 266262 h 310237"/>
                <a:gd name="connsiteX38" fmla="*/ 164163 w 361963"/>
                <a:gd name="connsiteY38" fmla="*/ 235239 h 310237"/>
                <a:gd name="connsiteX39" fmla="*/ 164163 w 361963"/>
                <a:gd name="connsiteY39" fmla="*/ 218437 h 310237"/>
                <a:gd name="connsiteX40" fmla="*/ 181394 w 361963"/>
                <a:gd name="connsiteY40" fmla="*/ 221019 h 310237"/>
                <a:gd name="connsiteX41" fmla="*/ 181394 w 361963"/>
                <a:gd name="connsiteY41" fmla="*/ 238259 h 310237"/>
                <a:gd name="connsiteX42" fmla="*/ 164163 w 361963"/>
                <a:gd name="connsiteY42" fmla="*/ 235239 h 310237"/>
                <a:gd name="connsiteX43" fmla="*/ 164163 w 361963"/>
                <a:gd name="connsiteY43" fmla="*/ 273158 h 310237"/>
                <a:gd name="connsiteX44" fmla="*/ 146923 w 361963"/>
                <a:gd name="connsiteY44" fmla="*/ 258509 h 310237"/>
                <a:gd name="connsiteX45" fmla="*/ 146923 w 361963"/>
                <a:gd name="connsiteY45" fmla="*/ 257642 h 310237"/>
                <a:gd name="connsiteX46" fmla="*/ 147352 w 361963"/>
                <a:gd name="connsiteY46" fmla="*/ 257642 h 310237"/>
                <a:gd name="connsiteX47" fmla="*/ 150800 w 361963"/>
                <a:gd name="connsiteY47" fmla="*/ 258509 h 310237"/>
                <a:gd name="connsiteX48" fmla="*/ 164135 w 361963"/>
                <a:gd name="connsiteY48" fmla="*/ 261519 h 310237"/>
                <a:gd name="connsiteX49" fmla="*/ 95250 w 361963"/>
                <a:gd name="connsiteY49" fmla="*/ 214561 h 310237"/>
                <a:gd name="connsiteX50" fmla="*/ 103870 w 361963"/>
                <a:gd name="connsiteY50" fmla="*/ 214989 h 310237"/>
                <a:gd name="connsiteX51" fmla="*/ 103870 w 361963"/>
                <a:gd name="connsiteY51" fmla="*/ 215418 h 310237"/>
                <a:gd name="connsiteX52" fmla="*/ 108175 w 361963"/>
                <a:gd name="connsiteY52" fmla="*/ 232220 h 310237"/>
                <a:gd name="connsiteX53" fmla="*/ 95250 w 361963"/>
                <a:gd name="connsiteY53" fmla="*/ 231363 h 310237"/>
                <a:gd name="connsiteX54" fmla="*/ 77991 w 361963"/>
                <a:gd name="connsiteY54" fmla="*/ 162859 h 310237"/>
                <a:gd name="connsiteX55" fmla="*/ 95221 w 361963"/>
                <a:gd name="connsiteY55" fmla="*/ 165440 h 310237"/>
                <a:gd name="connsiteX56" fmla="*/ 95221 w 361963"/>
                <a:gd name="connsiteY56" fmla="*/ 182671 h 310237"/>
                <a:gd name="connsiteX57" fmla="*/ 77991 w 361963"/>
                <a:gd name="connsiteY57" fmla="*/ 179661 h 310237"/>
                <a:gd name="connsiteX58" fmla="*/ 77991 w 361963"/>
                <a:gd name="connsiteY58" fmla="*/ 229639 h 310237"/>
                <a:gd name="connsiteX59" fmla="*/ 60750 w 361963"/>
                <a:gd name="connsiteY59" fmla="*/ 226619 h 310237"/>
                <a:gd name="connsiteX60" fmla="*/ 60750 w 361963"/>
                <a:gd name="connsiteY60" fmla="*/ 209817 h 310237"/>
                <a:gd name="connsiteX61" fmla="*/ 77991 w 361963"/>
                <a:gd name="connsiteY61" fmla="*/ 212408 h 310237"/>
                <a:gd name="connsiteX62" fmla="*/ 43520 w 361963"/>
                <a:gd name="connsiteY62" fmla="*/ 159411 h 310237"/>
                <a:gd name="connsiteX63" fmla="*/ 43520 w 361963"/>
                <a:gd name="connsiteY63" fmla="*/ 151648 h 310237"/>
                <a:gd name="connsiteX64" fmla="*/ 60750 w 361963"/>
                <a:gd name="connsiteY64" fmla="*/ 158115 h 310237"/>
                <a:gd name="connsiteX65" fmla="*/ 60750 w 361963"/>
                <a:gd name="connsiteY65" fmla="*/ 174060 h 310237"/>
                <a:gd name="connsiteX66" fmla="*/ 43520 w 361963"/>
                <a:gd name="connsiteY66" fmla="*/ 159411 h 310237"/>
                <a:gd name="connsiteX67" fmla="*/ 43520 w 361963"/>
                <a:gd name="connsiteY67" fmla="*/ 221457 h 310237"/>
                <a:gd name="connsiteX68" fmla="*/ 26279 w 361963"/>
                <a:gd name="connsiteY68" fmla="*/ 206807 h 310237"/>
                <a:gd name="connsiteX69" fmla="*/ 26279 w 361963"/>
                <a:gd name="connsiteY69" fmla="*/ 199044 h 310237"/>
                <a:gd name="connsiteX70" fmla="*/ 43520 w 361963"/>
                <a:gd name="connsiteY70" fmla="*/ 205512 h 310237"/>
                <a:gd name="connsiteX71" fmla="*/ 26279 w 361963"/>
                <a:gd name="connsiteY71" fmla="*/ 87021 h 310237"/>
                <a:gd name="connsiteX72" fmla="*/ 43520 w 361963"/>
                <a:gd name="connsiteY72" fmla="*/ 93488 h 310237"/>
                <a:gd name="connsiteX73" fmla="*/ 43520 w 361963"/>
                <a:gd name="connsiteY73" fmla="*/ 109424 h 310237"/>
                <a:gd name="connsiteX74" fmla="*/ 26279 w 361963"/>
                <a:gd name="connsiteY74" fmla="*/ 94774 h 310237"/>
                <a:gd name="connsiteX75" fmla="*/ 77991 w 361963"/>
                <a:gd name="connsiteY75" fmla="*/ 100813 h 310237"/>
                <a:gd name="connsiteX76" fmla="*/ 77991 w 361963"/>
                <a:gd name="connsiteY76" fmla="*/ 118044 h 310237"/>
                <a:gd name="connsiteX77" fmla="*/ 60750 w 361963"/>
                <a:gd name="connsiteY77" fmla="*/ 115024 h 310237"/>
                <a:gd name="connsiteX78" fmla="*/ 60750 w 361963"/>
                <a:gd name="connsiteY78" fmla="*/ 98222 h 310237"/>
                <a:gd name="connsiteX79" fmla="*/ 77991 w 361963"/>
                <a:gd name="connsiteY79" fmla="*/ 100813 h 310237"/>
                <a:gd name="connsiteX80" fmla="*/ 121072 w 361963"/>
                <a:gd name="connsiteY80" fmla="*/ 25842 h 310237"/>
                <a:gd name="connsiteX81" fmla="*/ 215865 w 361963"/>
                <a:gd name="connsiteY81" fmla="*/ 51693 h 310237"/>
                <a:gd name="connsiteX82" fmla="*/ 121072 w 361963"/>
                <a:gd name="connsiteY82" fmla="*/ 77543 h 310237"/>
                <a:gd name="connsiteX83" fmla="*/ 26279 w 361963"/>
                <a:gd name="connsiteY83" fmla="*/ 51693 h 310237"/>
                <a:gd name="connsiteX84" fmla="*/ 121072 w 361963"/>
                <a:gd name="connsiteY84" fmla="*/ 25842 h 310237"/>
                <a:gd name="connsiteX85" fmla="*/ 146923 w 361963"/>
                <a:gd name="connsiteY85" fmla="*/ 230067 h 310237"/>
                <a:gd name="connsiteX86" fmla="*/ 129692 w 361963"/>
                <a:gd name="connsiteY86" fmla="*/ 215418 h 310237"/>
                <a:gd name="connsiteX87" fmla="*/ 129692 w 361963"/>
                <a:gd name="connsiteY87" fmla="*/ 207664 h 310237"/>
                <a:gd name="connsiteX88" fmla="*/ 146923 w 361963"/>
                <a:gd name="connsiteY88" fmla="*/ 214132 h 310237"/>
                <a:gd name="connsiteX89" fmla="*/ 198625 w 361963"/>
                <a:gd name="connsiteY89" fmla="*/ 109424 h 310237"/>
                <a:gd name="connsiteX90" fmla="*/ 198625 w 361963"/>
                <a:gd name="connsiteY90" fmla="*/ 93917 h 310237"/>
                <a:gd name="connsiteX91" fmla="*/ 215865 w 361963"/>
                <a:gd name="connsiteY91" fmla="*/ 87021 h 310237"/>
                <a:gd name="connsiteX92" fmla="*/ 215865 w 361963"/>
                <a:gd name="connsiteY92" fmla="*/ 94774 h 310237"/>
                <a:gd name="connsiteX93" fmla="*/ 198625 w 361963"/>
                <a:gd name="connsiteY93" fmla="*/ 109424 h 310237"/>
                <a:gd name="connsiteX94" fmla="*/ 164163 w 361963"/>
                <a:gd name="connsiteY94" fmla="*/ 117615 h 310237"/>
                <a:gd name="connsiteX95" fmla="*/ 164163 w 361963"/>
                <a:gd name="connsiteY95" fmla="*/ 100813 h 310237"/>
                <a:gd name="connsiteX96" fmla="*/ 181394 w 361963"/>
                <a:gd name="connsiteY96" fmla="*/ 98222 h 310237"/>
                <a:gd name="connsiteX97" fmla="*/ 181394 w 361963"/>
                <a:gd name="connsiteY97" fmla="*/ 114596 h 310237"/>
                <a:gd name="connsiteX98" fmla="*/ 164163 w 361963"/>
                <a:gd name="connsiteY98" fmla="*/ 117615 h 310237"/>
                <a:gd name="connsiteX99" fmla="*/ 129692 w 361963"/>
                <a:gd name="connsiteY99" fmla="*/ 120635 h 310237"/>
                <a:gd name="connsiteX100" fmla="*/ 129692 w 361963"/>
                <a:gd name="connsiteY100" fmla="*/ 103394 h 310237"/>
                <a:gd name="connsiteX101" fmla="*/ 146923 w 361963"/>
                <a:gd name="connsiteY101" fmla="*/ 102537 h 310237"/>
                <a:gd name="connsiteX102" fmla="*/ 146923 w 361963"/>
                <a:gd name="connsiteY102" fmla="*/ 119768 h 310237"/>
                <a:gd name="connsiteX103" fmla="*/ 129692 w 361963"/>
                <a:gd name="connsiteY103" fmla="*/ 120663 h 310237"/>
                <a:gd name="connsiteX104" fmla="*/ 95250 w 361963"/>
                <a:gd name="connsiteY104" fmla="*/ 119768 h 310237"/>
                <a:gd name="connsiteX105" fmla="*/ 95250 w 361963"/>
                <a:gd name="connsiteY105" fmla="*/ 102566 h 310237"/>
                <a:gd name="connsiteX106" fmla="*/ 112481 w 361963"/>
                <a:gd name="connsiteY106" fmla="*/ 103423 h 310237"/>
                <a:gd name="connsiteX107" fmla="*/ 112481 w 361963"/>
                <a:gd name="connsiteY107" fmla="*/ 120663 h 310237"/>
                <a:gd name="connsiteX108" fmla="*/ 95250 w 361963"/>
                <a:gd name="connsiteY108" fmla="*/ 119768 h 310237"/>
                <a:gd name="connsiteX109" fmla="*/ 319297 w 361963"/>
                <a:gd name="connsiteY109" fmla="*/ 172336 h 310237"/>
                <a:gd name="connsiteX110" fmla="*/ 224514 w 361963"/>
                <a:gd name="connsiteY110" fmla="*/ 198187 h 310237"/>
                <a:gd name="connsiteX111" fmla="*/ 129721 w 361963"/>
                <a:gd name="connsiteY111" fmla="*/ 172336 h 310237"/>
                <a:gd name="connsiteX112" fmla="*/ 224514 w 361963"/>
                <a:gd name="connsiteY112" fmla="*/ 146485 h 310237"/>
                <a:gd name="connsiteX113" fmla="*/ 319269 w 361963"/>
                <a:gd name="connsiteY113" fmla="*/ 172336 h 310237"/>
                <a:gd name="connsiteX114" fmla="*/ 345148 w 361963"/>
                <a:gd name="connsiteY114" fmla="*/ 185262 h 310237"/>
                <a:gd name="connsiteX115" fmla="*/ 345148 w 361963"/>
                <a:gd name="connsiteY115" fmla="*/ 172336 h 310237"/>
                <a:gd name="connsiteX116" fmla="*/ 298190 w 361963"/>
                <a:gd name="connsiteY116" fmla="*/ 129245 h 310237"/>
                <a:gd name="connsiteX117" fmla="*/ 258118 w 361963"/>
                <a:gd name="connsiteY117" fmla="*/ 122349 h 310237"/>
                <a:gd name="connsiteX118" fmla="*/ 258547 w 361963"/>
                <a:gd name="connsiteY118" fmla="*/ 116320 h 310237"/>
                <a:gd name="connsiteX119" fmla="*/ 241316 w 361963"/>
                <a:gd name="connsiteY119" fmla="*/ 86164 h 310237"/>
                <a:gd name="connsiteX120" fmla="*/ 241316 w 361963"/>
                <a:gd name="connsiteY120" fmla="*/ 51693 h 310237"/>
                <a:gd name="connsiteX121" fmla="*/ 194348 w 361963"/>
                <a:gd name="connsiteY121" fmla="*/ 8601 h 310237"/>
                <a:gd name="connsiteX122" fmla="*/ 120672 w 361963"/>
                <a:gd name="connsiteY122" fmla="*/ 29 h 310237"/>
                <a:gd name="connsiteX123" fmla="*/ 29 w 361963"/>
                <a:gd name="connsiteY123" fmla="*/ 51731 h 310237"/>
                <a:gd name="connsiteX124" fmla="*/ 29 w 361963"/>
                <a:gd name="connsiteY124" fmla="*/ 94812 h 310237"/>
                <a:gd name="connsiteX125" fmla="*/ 17259 w 361963"/>
                <a:gd name="connsiteY125" fmla="*/ 124978 h 310237"/>
                <a:gd name="connsiteX126" fmla="*/ 17259 w 361963"/>
                <a:gd name="connsiteY126" fmla="*/ 133160 h 310237"/>
                <a:gd name="connsiteX127" fmla="*/ 0 w 361963"/>
                <a:gd name="connsiteY127" fmla="*/ 163716 h 310237"/>
                <a:gd name="connsiteX128" fmla="*/ 0 w 361963"/>
                <a:gd name="connsiteY128" fmla="*/ 206807 h 310237"/>
                <a:gd name="connsiteX129" fmla="*/ 46968 w 361963"/>
                <a:gd name="connsiteY129" fmla="*/ 249889 h 310237"/>
                <a:gd name="connsiteX130" fmla="*/ 120644 w 361963"/>
                <a:gd name="connsiteY130" fmla="*/ 258509 h 310237"/>
                <a:gd name="connsiteX131" fmla="*/ 167611 w 361963"/>
                <a:gd name="connsiteY131" fmla="*/ 301590 h 310237"/>
                <a:gd name="connsiteX132" fmla="*/ 241287 w 361963"/>
                <a:gd name="connsiteY132" fmla="*/ 310211 h 310237"/>
                <a:gd name="connsiteX133" fmla="*/ 361950 w 361963"/>
                <a:gd name="connsiteY133" fmla="*/ 258509 h 310237"/>
                <a:gd name="connsiteX134" fmla="*/ 361950 w 361963"/>
                <a:gd name="connsiteY134" fmla="*/ 215418 h 310237"/>
                <a:gd name="connsiteX135" fmla="*/ 345119 w 361963"/>
                <a:gd name="connsiteY135" fmla="*/ 185262 h 31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361963" h="310237">
                  <a:moveTo>
                    <a:pt x="336509" y="258509"/>
                  </a:moveTo>
                  <a:cubicBezTo>
                    <a:pt x="336509" y="264110"/>
                    <a:pt x="330041" y="269282"/>
                    <a:pt x="319269" y="273158"/>
                  </a:cubicBezTo>
                  <a:lnTo>
                    <a:pt x="319269" y="257642"/>
                  </a:lnTo>
                  <a:cubicBezTo>
                    <a:pt x="325211" y="255870"/>
                    <a:pt x="330981" y="253565"/>
                    <a:pt x="336509" y="250756"/>
                  </a:cubicBezTo>
                  <a:close/>
                  <a:moveTo>
                    <a:pt x="302038" y="230067"/>
                  </a:moveTo>
                  <a:lnTo>
                    <a:pt x="302038" y="214561"/>
                  </a:lnTo>
                  <a:cubicBezTo>
                    <a:pt x="307977" y="212784"/>
                    <a:pt x="313744" y="210476"/>
                    <a:pt x="319269" y="207664"/>
                  </a:cubicBezTo>
                  <a:lnTo>
                    <a:pt x="319269" y="215418"/>
                  </a:lnTo>
                  <a:cubicBezTo>
                    <a:pt x="319269" y="221019"/>
                    <a:pt x="312811" y="226191"/>
                    <a:pt x="302038" y="230067"/>
                  </a:cubicBezTo>
                  <a:close/>
                  <a:moveTo>
                    <a:pt x="302038" y="278330"/>
                  </a:moveTo>
                  <a:cubicBezTo>
                    <a:pt x="296866" y="279616"/>
                    <a:pt x="290836" y="280483"/>
                    <a:pt x="284798" y="281340"/>
                  </a:cubicBezTo>
                  <a:lnTo>
                    <a:pt x="284798" y="264538"/>
                  </a:lnTo>
                  <a:cubicBezTo>
                    <a:pt x="290408" y="263681"/>
                    <a:pt x="296437" y="262814"/>
                    <a:pt x="302038" y="261957"/>
                  </a:cubicBezTo>
                  <a:close/>
                  <a:moveTo>
                    <a:pt x="267567" y="221457"/>
                  </a:moveTo>
                  <a:cubicBezTo>
                    <a:pt x="273167" y="220590"/>
                    <a:pt x="279197" y="219733"/>
                    <a:pt x="284798" y="218866"/>
                  </a:cubicBezTo>
                  <a:lnTo>
                    <a:pt x="284798" y="235239"/>
                  </a:lnTo>
                  <a:cubicBezTo>
                    <a:pt x="279635" y="236535"/>
                    <a:pt x="273596" y="237392"/>
                    <a:pt x="267567" y="238259"/>
                  </a:cubicBezTo>
                  <a:close/>
                  <a:moveTo>
                    <a:pt x="267567" y="283493"/>
                  </a:moveTo>
                  <a:cubicBezTo>
                    <a:pt x="261966" y="283931"/>
                    <a:pt x="256365" y="284360"/>
                    <a:pt x="250336" y="284360"/>
                  </a:cubicBezTo>
                  <a:lnTo>
                    <a:pt x="250336" y="267120"/>
                  </a:lnTo>
                  <a:cubicBezTo>
                    <a:pt x="255499" y="267120"/>
                    <a:pt x="261537" y="266691"/>
                    <a:pt x="267567" y="266262"/>
                  </a:cubicBezTo>
                  <a:close/>
                  <a:moveTo>
                    <a:pt x="233096" y="241269"/>
                  </a:moveTo>
                  <a:lnTo>
                    <a:pt x="233096" y="224038"/>
                  </a:lnTo>
                  <a:cubicBezTo>
                    <a:pt x="238268" y="224038"/>
                    <a:pt x="244297" y="223609"/>
                    <a:pt x="250336" y="223171"/>
                  </a:cubicBezTo>
                  <a:lnTo>
                    <a:pt x="250336" y="240411"/>
                  </a:lnTo>
                  <a:cubicBezTo>
                    <a:pt x="244735" y="240840"/>
                    <a:pt x="239135" y="240840"/>
                    <a:pt x="233096" y="241269"/>
                  </a:cubicBezTo>
                  <a:close/>
                  <a:moveTo>
                    <a:pt x="233096" y="284360"/>
                  </a:moveTo>
                  <a:cubicBezTo>
                    <a:pt x="227066" y="284360"/>
                    <a:pt x="221466" y="283931"/>
                    <a:pt x="215865" y="283493"/>
                  </a:cubicBezTo>
                  <a:lnTo>
                    <a:pt x="215865" y="267120"/>
                  </a:lnTo>
                  <a:lnTo>
                    <a:pt x="233096" y="267120"/>
                  </a:lnTo>
                  <a:close/>
                  <a:moveTo>
                    <a:pt x="198625" y="223171"/>
                  </a:moveTo>
                  <a:cubicBezTo>
                    <a:pt x="204226" y="223609"/>
                    <a:pt x="209836" y="224038"/>
                    <a:pt x="215865" y="224038"/>
                  </a:cubicBezTo>
                  <a:lnTo>
                    <a:pt x="215865" y="241269"/>
                  </a:lnTo>
                  <a:cubicBezTo>
                    <a:pt x="209836" y="241269"/>
                    <a:pt x="204226" y="240840"/>
                    <a:pt x="198625" y="240411"/>
                  </a:cubicBezTo>
                  <a:close/>
                  <a:moveTo>
                    <a:pt x="198625" y="281340"/>
                  </a:moveTo>
                  <a:cubicBezTo>
                    <a:pt x="192596" y="280483"/>
                    <a:pt x="186566" y="279616"/>
                    <a:pt x="181394" y="278330"/>
                  </a:cubicBezTo>
                  <a:lnTo>
                    <a:pt x="181394" y="264538"/>
                  </a:lnTo>
                  <a:cubicBezTo>
                    <a:pt x="186995" y="265405"/>
                    <a:pt x="192596" y="265834"/>
                    <a:pt x="198625" y="266262"/>
                  </a:cubicBezTo>
                  <a:close/>
                  <a:moveTo>
                    <a:pt x="164163" y="235239"/>
                  </a:moveTo>
                  <a:lnTo>
                    <a:pt x="164163" y="218437"/>
                  </a:lnTo>
                  <a:cubicBezTo>
                    <a:pt x="169764" y="219294"/>
                    <a:pt x="175365" y="220590"/>
                    <a:pt x="181394" y="221019"/>
                  </a:cubicBezTo>
                  <a:lnTo>
                    <a:pt x="181394" y="238259"/>
                  </a:lnTo>
                  <a:cubicBezTo>
                    <a:pt x="175365" y="237392"/>
                    <a:pt x="169326" y="236535"/>
                    <a:pt x="164163" y="235239"/>
                  </a:cubicBezTo>
                  <a:close/>
                  <a:moveTo>
                    <a:pt x="164163" y="273158"/>
                  </a:moveTo>
                  <a:cubicBezTo>
                    <a:pt x="153391" y="268844"/>
                    <a:pt x="146923" y="263681"/>
                    <a:pt x="146923" y="258509"/>
                  </a:cubicBezTo>
                  <a:lnTo>
                    <a:pt x="146923" y="257642"/>
                  </a:lnTo>
                  <a:lnTo>
                    <a:pt x="147352" y="257642"/>
                  </a:lnTo>
                  <a:cubicBezTo>
                    <a:pt x="148440" y="258134"/>
                    <a:pt x="149608" y="258427"/>
                    <a:pt x="150800" y="258509"/>
                  </a:cubicBezTo>
                  <a:cubicBezTo>
                    <a:pt x="155185" y="259760"/>
                    <a:pt x="159637" y="260765"/>
                    <a:pt x="164135" y="261519"/>
                  </a:cubicBezTo>
                  <a:close/>
                  <a:moveTo>
                    <a:pt x="95250" y="214561"/>
                  </a:moveTo>
                  <a:cubicBezTo>
                    <a:pt x="98269" y="214561"/>
                    <a:pt x="100851" y="214989"/>
                    <a:pt x="103870" y="214989"/>
                  </a:cubicBezTo>
                  <a:lnTo>
                    <a:pt x="103870" y="215418"/>
                  </a:lnTo>
                  <a:cubicBezTo>
                    <a:pt x="103701" y="221312"/>
                    <a:pt x="105193" y="227134"/>
                    <a:pt x="108175" y="232220"/>
                  </a:cubicBezTo>
                  <a:cubicBezTo>
                    <a:pt x="103870" y="232220"/>
                    <a:pt x="99555" y="231791"/>
                    <a:pt x="95250" y="231363"/>
                  </a:cubicBezTo>
                  <a:close/>
                  <a:moveTo>
                    <a:pt x="77991" y="162859"/>
                  </a:moveTo>
                  <a:cubicBezTo>
                    <a:pt x="83591" y="163716"/>
                    <a:pt x="89192" y="165012"/>
                    <a:pt x="95221" y="165440"/>
                  </a:cubicBezTo>
                  <a:lnTo>
                    <a:pt x="95221" y="182671"/>
                  </a:lnTo>
                  <a:cubicBezTo>
                    <a:pt x="89192" y="181814"/>
                    <a:pt x="83153" y="180947"/>
                    <a:pt x="77991" y="179661"/>
                  </a:cubicBezTo>
                  <a:close/>
                  <a:moveTo>
                    <a:pt x="77991" y="229639"/>
                  </a:moveTo>
                  <a:cubicBezTo>
                    <a:pt x="71952" y="228781"/>
                    <a:pt x="65923" y="227915"/>
                    <a:pt x="60750" y="226619"/>
                  </a:cubicBezTo>
                  <a:lnTo>
                    <a:pt x="60750" y="209817"/>
                  </a:lnTo>
                  <a:cubicBezTo>
                    <a:pt x="66351" y="210684"/>
                    <a:pt x="71952" y="211970"/>
                    <a:pt x="77991" y="212408"/>
                  </a:cubicBezTo>
                  <a:close/>
                  <a:moveTo>
                    <a:pt x="43520" y="159411"/>
                  </a:moveTo>
                  <a:lnTo>
                    <a:pt x="43520" y="151648"/>
                  </a:lnTo>
                  <a:cubicBezTo>
                    <a:pt x="49026" y="154390"/>
                    <a:pt x="54800" y="156557"/>
                    <a:pt x="60750" y="158115"/>
                  </a:cubicBezTo>
                  <a:lnTo>
                    <a:pt x="60750" y="174060"/>
                  </a:lnTo>
                  <a:cubicBezTo>
                    <a:pt x="49978" y="170193"/>
                    <a:pt x="43520" y="165012"/>
                    <a:pt x="43520" y="159411"/>
                  </a:cubicBezTo>
                  <a:close/>
                  <a:moveTo>
                    <a:pt x="43520" y="221457"/>
                  </a:moveTo>
                  <a:cubicBezTo>
                    <a:pt x="32747" y="217142"/>
                    <a:pt x="26279" y="211932"/>
                    <a:pt x="26279" y="206807"/>
                  </a:cubicBezTo>
                  <a:lnTo>
                    <a:pt x="26279" y="199044"/>
                  </a:lnTo>
                  <a:cubicBezTo>
                    <a:pt x="31788" y="201788"/>
                    <a:pt x="37566" y="203955"/>
                    <a:pt x="43520" y="205512"/>
                  </a:cubicBezTo>
                  <a:close/>
                  <a:moveTo>
                    <a:pt x="26279" y="87021"/>
                  </a:moveTo>
                  <a:cubicBezTo>
                    <a:pt x="31788" y="89765"/>
                    <a:pt x="37566" y="91932"/>
                    <a:pt x="43520" y="93488"/>
                  </a:cubicBezTo>
                  <a:lnTo>
                    <a:pt x="43520" y="109424"/>
                  </a:lnTo>
                  <a:cubicBezTo>
                    <a:pt x="32747" y="105118"/>
                    <a:pt x="26279" y="99899"/>
                    <a:pt x="26279" y="94774"/>
                  </a:cubicBezTo>
                  <a:close/>
                  <a:moveTo>
                    <a:pt x="77991" y="100813"/>
                  </a:moveTo>
                  <a:lnTo>
                    <a:pt x="77991" y="118044"/>
                  </a:lnTo>
                  <a:cubicBezTo>
                    <a:pt x="71952" y="117186"/>
                    <a:pt x="65923" y="116320"/>
                    <a:pt x="60750" y="115024"/>
                  </a:cubicBezTo>
                  <a:lnTo>
                    <a:pt x="60750" y="98222"/>
                  </a:lnTo>
                  <a:cubicBezTo>
                    <a:pt x="66351" y="99089"/>
                    <a:pt x="71952" y="99946"/>
                    <a:pt x="77991" y="100813"/>
                  </a:cubicBezTo>
                  <a:close/>
                  <a:moveTo>
                    <a:pt x="121072" y="25842"/>
                  </a:moveTo>
                  <a:cubicBezTo>
                    <a:pt x="173641" y="25842"/>
                    <a:pt x="215865" y="37472"/>
                    <a:pt x="215865" y="51693"/>
                  </a:cubicBezTo>
                  <a:cubicBezTo>
                    <a:pt x="215865" y="65913"/>
                    <a:pt x="173641" y="77543"/>
                    <a:pt x="121072" y="77543"/>
                  </a:cubicBezTo>
                  <a:cubicBezTo>
                    <a:pt x="68504" y="77543"/>
                    <a:pt x="26279" y="65913"/>
                    <a:pt x="26279" y="51693"/>
                  </a:cubicBezTo>
                  <a:cubicBezTo>
                    <a:pt x="26279" y="37472"/>
                    <a:pt x="68504" y="25842"/>
                    <a:pt x="121072" y="25842"/>
                  </a:cubicBezTo>
                  <a:close/>
                  <a:moveTo>
                    <a:pt x="146923" y="230067"/>
                  </a:moveTo>
                  <a:cubicBezTo>
                    <a:pt x="136150" y="225762"/>
                    <a:pt x="129692" y="220590"/>
                    <a:pt x="129692" y="215418"/>
                  </a:cubicBezTo>
                  <a:lnTo>
                    <a:pt x="129692" y="207664"/>
                  </a:lnTo>
                  <a:cubicBezTo>
                    <a:pt x="135201" y="210403"/>
                    <a:pt x="140974" y="212570"/>
                    <a:pt x="146923" y="214132"/>
                  </a:cubicBezTo>
                  <a:close/>
                  <a:moveTo>
                    <a:pt x="198625" y="109424"/>
                  </a:moveTo>
                  <a:lnTo>
                    <a:pt x="198625" y="93917"/>
                  </a:lnTo>
                  <a:cubicBezTo>
                    <a:pt x="204569" y="92146"/>
                    <a:pt x="210340" y="89838"/>
                    <a:pt x="215865" y="87021"/>
                  </a:cubicBezTo>
                  <a:lnTo>
                    <a:pt x="215865" y="94774"/>
                  </a:lnTo>
                  <a:cubicBezTo>
                    <a:pt x="215865" y="100375"/>
                    <a:pt x="209398" y="105547"/>
                    <a:pt x="198625" y="109424"/>
                  </a:cubicBezTo>
                  <a:close/>
                  <a:moveTo>
                    <a:pt x="164163" y="117615"/>
                  </a:moveTo>
                  <a:lnTo>
                    <a:pt x="164163" y="100813"/>
                  </a:lnTo>
                  <a:cubicBezTo>
                    <a:pt x="169764" y="99946"/>
                    <a:pt x="175793" y="99089"/>
                    <a:pt x="181394" y="98222"/>
                  </a:cubicBezTo>
                  <a:lnTo>
                    <a:pt x="181394" y="114596"/>
                  </a:lnTo>
                  <a:cubicBezTo>
                    <a:pt x="176213" y="115901"/>
                    <a:pt x="170193" y="116748"/>
                    <a:pt x="164163" y="117615"/>
                  </a:cubicBezTo>
                  <a:close/>
                  <a:moveTo>
                    <a:pt x="129692" y="120635"/>
                  </a:moveTo>
                  <a:lnTo>
                    <a:pt x="129692" y="103394"/>
                  </a:lnTo>
                  <a:cubicBezTo>
                    <a:pt x="134864" y="103394"/>
                    <a:pt x="140894" y="102966"/>
                    <a:pt x="146923" y="102537"/>
                  </a:cubicBezTo>
                  <a:lnTo>
                    <a:pt x="146923" y="119768"/>
                  </a:lnTo>
                  <a:cubicBezTo>
                    <a:pt x="141322" y="120196"/>
                    <a:pt x="135722" y="120196"/>
                    <a:pt x="129692" y="120663"/>
                  </a:cubicBezTo>
                  <a:close/>
                  <a:moveTo>
                    <a:pt x="95250" y="119768"/>
                  </a:moveTo>
                  <a:lnTo>
                    <a:pt x="95250" y="102566"/>
                  </a:lnTo>
                  <a:cubicBezTo>
                    <a:pt x="100851" y="102994"/>
                    <a:pt x="106451" y="103423"/>
                    <a:pt x="112481" y="103423"/>
                  </a:cubicBezTo>
                  <a:lnTo>
                    <a:pt x="112481" y="120663"/>
                  </a:lnTo>
                  <a:cubicBezTo>
                    <a:pt x="106423" y="120196"/>
                    <a:pt x="100822" y="120196"/>
                    <a:pt x="95250" y="119768"/>
                  </a:cubicBezTo>
                  <a:close/>
                  <a:moveTo>
                    <a:pt x="319297" y="172336"/>
                  </a:moveTo>
                  <a:cubicBezTo>
                    <a:pt x="319297" y="186548"/>
                    <a:pt x="277073" y="198187"/>
                    <a:pt x="224514" y="198187"/>
                  </a:cubicBezTo>
                  <a:cubicBezTo>
                    <a:pt x="171955" y="198187"/>
                    <a:pt x="129721" y="186548"/>
                    <a:pt x="129721" y="172336"/>
                  </a:cubicBezTo>
                  <a:cubicBezTo>
                    <a:pt x="129721" y="158125"/>
                    <a:pt x="171945" y="146485"/>
                    <a:pt x="224514" y="146485"/>
                  </a:cubicBezTo>
                  <a:cubicBezTo>
                    <a:pt x="277082" y="146485"/>
                    <a:pt x="319269" y="158115"/>
                    <a:pt x="319269" y="172336"/>
                  </a:cubicBezTo>
                  <a:close/>
                  <a:moveTo>
                    <a:pt x="345148" y="185262"/>
                  </a:moveTo>
                  <a:lnTo>
                    <a:pt x="345148" y="172336"/>
                  </a:lnTo>
                  <a:cubicBezTo>
                    <a:pt x="345148" y="152086"/>
                    <a:pt x="329213" y="137437"/>
                    <a:pt x="298190" y="129245"/>
                  </a:cubicBezTo>
                  <a:cubicBezTo>
                    <a:pt x="285049" y="125827"/>
                    <a:pt x="271645" y="123520"/>
                    <a:pt x="258118" y="122349"/>
                  </a:cubicBezTo>
                  <a:cubicBezTo>
                    <a:pt x="258489" y="120362"/>
                    <a:pt x="258633" y="118339"/>
                    <a:pt x="258547" y="116320"/>
                  </a:cubicBezTo>
                  <a:cubicBezTo>
                    <a:pt x="258526" y="103931"/>
                    <a:pt x="251977" y="92472"/>
                    <a:pt x="241316" y="86164"/>
                  </a:cubicBezTo>
                  <a:lnTo>
                    <a:pt x="241316" y="51693"/>
                  </a:lnTo>
                  <a:cubicBezTo>
                    <a:pt x="241316" y="31442"/>
                    <a:pt x="225371" y="16793"/>
                    <a:pt x="194348" y="8601"/>
                  </a:cubicBezTo>
                  <a:cubicBezTo>
                    <a:pt x="170266" y="2557"/>
                    <a:pt x="145499" y="-324"/>
                    <a:pt x="120672" y="29"/>
                  </a:cubicBezTo>
                  <a:cubicBezTo>
                    <a:pt x="84477" y="29"/>
                    <a:pt x="29" y="5192"/>
                    <a:pt x="29" y="51731"/>
                  </a:cubicBezTo>
                  <a:lnTo>
                    <a:pt x="29" y="94812"/>
                  </a:lnTo>
                  <a:cubicBezTo>
                    <a:pt x="47" y="107203"/>
                    <a:pt x="6595" y="118668"/>
                    <a:pt x="17259" y="124978"/>
                  </a:cubicBezTo>
                  <a:lnTo>
                    <a:pt x="17259" y="133160"/>
                  </a:lnTo>
                  <a:cubicBezTo>
                    <a:pt x="6679" y="139743"/>
                    <a:pt x="175" y="151256"/>
                    <a:pt x="0" y="163716"/>
                  </a:cubicBezTo>
                  <a:lnTo>
                    <a:pt x="0" y="206807"/>
                  </a:lnTo>
                  <a:cubicBezTo>
                    <a:pt x="0" y="227057"/>
                    <a:pt x="15945" y="241707"/>
                    <a:pt x="46968" y="249889"/>
                  </a:cubicBezTo>
                  <a:cubicBezTo>
                    <a:pt x="71048" y="255950"/>
                    <a:pt x="95815" y="258847"/>
                    <a:pt x="120644" y="258509"/>
                  </a:cubicBezTo>
                  <a:cubicBezTo>
                    <a:pt x="120644" y="278759"/>
                    <a:pt x="136589" y="293409"/>
                    <a:pt x="167611" y="301590"/>
                  </a:cubicBezTo>
                  <a:cubicBezTo>
                    <a:pt x="191692" y="307651"/>
                    <a:pt x="216458" y="310549"/>
                    <a:pt x="241287" y="310211"/>
                  </a:cubicBezTo>
                  <a:cubicBezTo>
                    <a:pt x="277473" y="310211"/>
                    <a:pt x="361950" y="305039"/>
                    <a:pt x="361950" y="258509"/>
                  </a:cubicBezTo>
                  <a:lnTo>
                    <a:pt x="361950" y="215418"/>
                  </a:lnTo>
                  <a:cubicBezTo>
                    <a:pt x="362296" y="203040"/>
                    <a:pt x="355836" y="191466"/>
                    <a:pt x="345119" y="18526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6" name="Freeform: Shape 44">
              <a:extLst>
                <a:ext uri="{FF2B5EF4-FFF2-40B4-BE49-F238E27FC236}">
                  <a16:creationId xmlns:a16="http://schemas.microsoft.com/office/drawing/2014/main" xmlns="" id="{D8D3CD1F-318E-BE0D-1E98-F27464F2F775}"/>
                </a:ext>
              </a:extLst>
            </p:cNvPr>
            <p:cNvSpPr/>
            <p:nvPr/>
          </p:nvSpPr>
          <p:spPr>
            <a:xfrm>
              <a:off x="4750311" y="5335797"/>
              <a:ext cx="838200" cy="352422"/>
            </a:xfrm>
            <a:custGeom>
              <a:avLst/>
              <a:gdLst>
                <a:gd name="connsiteX0" fmla="*/ 838200 w 838200"/>
                <a:gd name="connsiteY0" fmla="*/ 38098 h 352422"/>
                <a:gd name="connsiteX1" fmla="*/ 800479 w 838200"/>
                <a:gd name="connsiteY1" fmla="*/ 0 h 352422"/>
                <a:gd name="connsiteX2" fmla="*/ 780402 w 838200"/>
                <a:gd name="connsiteY2" fmla="*/ 5636 h 352422"/>
                <a:gd name="connsiteX3" fmla="*/ 617525 w 838200"/>
                <a:gd name="connsiteY3" fmla="*/ 98762 h 352422"/>
                <a:gd name="connsiteX4" fmla="*/ 617325 w 838200"/>
                <a:gd name="connsiteY4" fmla="*/ 130871 h 352422"/>
                <a:gd name="connsiteX5" fmla="*/ 540506 w 838200"/>
                <a:gd name="connsiteY5" fmla="*/ 190498 h 352422"/>
                <a:gd name="connsiteX6" fmla="*/ 371475 w 838200"/>
                <a:gd name="connsiteY6" fmla="*/ 190498 h 352422"/>
                <a:gd name="connsiteX7" fmla="*/ 371475 w 838200"/>
                <a:gd name="connsiteY7" fmla="*/ 152398 h 352422"/>
                <a:gd name="connsiteX8" fmla="*/ 542925 w 838200"/>
                <a:gd name="connsiteY8" fmla="*/ 152398 h 352422"/>
                <a:gd name="connsiteX9" fmla="*/ 581025 w 838200"/>
                <a:gd name="connsiteY9" fmla="*/ 114298 h 352422"/>
                <a:gd name="connsiteX10" fmla="*/ 542925 w 838200"/>
                <a:gd name="connsiteY10" fmla="*/ 76198 h 352422"/>
                <a:gd name="connsiteX11" fmla="*/ 314325 w 838200"/>
                <a:gd name="connsiteY11" fmla="*/ 76198 h 352422"/>
                <a:gd name="connsiteX12" fmla="*/ 269357 w 838200"/>
                <a:gd name="connsiteY12" fmla="*/ 89037 h 352422"/>
                <a:gd name="connsiteX13" fmla="*/ 0 w 838200"/>
                <a:gd name="connsiteY13" fmla="*/ 219073 h 352422"/>
                <a:gd name="connsiteX14" fmla="*/ 133350 w 838200"/>
                <a:gd name="connsiteY14" fmla="*/ 352423 h 352422"/>
                <a:gd name="connsiteX15" fmla="*/ 361950 w 838200"/>
                <a:gd name="connsiteY15" fmla="*/ 266698 h 352422"/>
                <a:gd name="connsiteX16" fmla="*/ 539972 w 838200"/>
                <a:gd name="connsiteY16" fmla="*/ 266698 h 352422"/>
                <a:gd name="connsiteX17" fmla="*/ 562508 w 838200"/>
                <a:gd name="connsiteY17" fmla="*/ 259316 h 352422"/>
                <a:gd name="connsiteX18" fmla="*/ 824132 w 838200"/>
                <a:gd name="connsiteY18" fmla="*/ 67435 h 352422"/>
                <a:gd name="connsiteX19" fmla="*/ 838200 w 838200"/>
                <a:gd name="connsiteY19" fmla="*/ 38098 h 35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8200" h="352422">
                  <a:moveTo>
                    <a:pt x="838200" y="38098"/>
                  </a:moveTo>
                  <a:cubicBezTo>
                    <a:pt x="838304" y="17161"/>
                    <a:pt x="821415" y="104"/>
                    <a:pt x="800479" y="0"/>
                  </a:cubicBezTo>
                  <a:cubicBezTo>
                    <a:pt x="793392" y="-35"/>
                    <a:pt x="786436" y="1918"/>
                    <a:pt x="780402" y="5636"/>
                  </a:cubicBezTo>
                  <a:lnTo>
                    <a:pt x="617525" y="98762"/>
                  </a:lnTo>
                  <a:cubicBezTo>
                    <a:pt x="619724" y="109360"/>
                    <a:pt x="619656" y="120302"/>
                    <a:pt x="617325" y="130871"/>
                  </a:cubicBezTo>
                  <a:cubicBezTo>
                    <a:pt x="608780" y="166244"/>
                    <a:pt x="576892" y="190995"/>
                    <a:pt x="540506" y="190498"/>
                  </a:cubicBezTo>
                  <a:lnTo>
                    <a:pt x="371475" y="190498"/>
                  </a:lnTo>
                  <a:lnTo>
                    <a:pt x="371475" y="152398"/>
                  </a:lnTo>
                  <a:lnTo>
                    <a:pt x="542925" y="152398"/>
                  </a:lnTo>
                  <a:cubicBezTo>
                    <a:pt x="563967" y="152398"/>
                    <a:pt x="581025" y="135339"/>
                    <a:pt x="581025" y="114298"/>
                  </a:cubicBezTo>
                  <a:cubicBezTo>
                    <a:pt x="581025" y="93256"/>
                    <a:pt x="563967" y="76198"/>
                    <a:pt x="542925" y="76198"/>
                  </a:cubicBezTo>
                  <a:lnTo>
                    <a:pt x="314325" y="76198"/>
                  </a:lnTo>
                  <a:cubicBezTo>
                    <a:pt x="298432" y="76201"/>
                    <a:pt x="282856" y="80649"/>
                    <a:pt x="269357" y="89037"/>
                  </a:cubicBezTo>
                  <a:lnTo>
                    <a:pt x="0" y="219073"/>
                  </a:lnTo>
                  <a:lnTo>
                    <a:pt x="133350" y="352423"/>
                  </a:lnTo>
                  <a:cubicBezTo>
                    <a:pt x="194967" y="290805"/>
                    <a:pt x="275034" y="266698"/>
                    <a:pt x="361950" y="266698"/>
                  </a:cubicBezTo>
                  <a:lnTo>
                    <a:pt x="539972" y="266698"/>
                  </a:lnTo>
                  <a:cubicBezTo>
                    <a:pt x="548078" y="266697"/>
                    <a:pt x="555973" y="264111"/>
                    <a:pt x="562508" y="259316"/>
                  </a:cubicBezTo>
                  <a:lnTo>
                    <a:pt x="824132" y="67435"/>
                  </a:lnTo>
                  <a:cubicBezTo>
                    <a:pt x="833002" y="60276"/>
                    <a:pt x="838171" y="49497"/>
                    <a:pt x="838200" y="3809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67" name="Freeform 396">
            <a:extLst>
              <a:ext uri="{FF2B5EF4-FFF2-40B4-BE49-F238E27FC236}">
                <a16:creationId xmlns:a16="http://schemas.microsoft.com/office/drawing/2014/main" xmlns="" id="{DC0211A6-872D-4F36-9249-D161272C5B8B}"/>
              </a:ext>
            </a:extLst>
          </p:cNvPr>
          <p:cNvSpPr>
            <a:spLocks noEditPoints="1"/>
          </p:cNvSpPr>
          <p:nvPr/>
        </p:nvSpPr>
        <p:spPr bwMode="auto">
          <a:xfrm>
            <a:off x="3236687" y="2318931"/>
            <a:ext cx="415360" cy="388734"/>
          </a:xfrm>
          <a:custGeom>
            <a:avLst/>
            <a:gdLst>
              <a:gd name="T0" fmla="*/ 478102 w 144"/>
              <a:gd name="T1" fmla="*/ 0 h 134"/>
              <a:gd name="T2" fmla="*/ 17198 w 144"/>
              <a:gd name="T3" fmla="*/ 0 h 134"/>
              <a:gd name="T4" fmla="*/ 0 w 144"/>
              <a:gd name="T5" fmla="*/ 17297 h 134"/>
              <a:gd name="T6" fmla="*/ 0 w 144"/>
              <a:gd name="T7" fmla="*/ 238694 h 134"/>
              <a:gd name="T8" fmla="*/ 0 w 144"/>
              <a:gd name="T9" fmla="*/ 328636 h 134"/>
              <a:gd name="T10" fmla="*/ 17198 w 144"/>
              <a:gd name="T11" fmla="*/ 345933 h 134"/>
              <a:gd name="T12" fmla="*/ 230452 w 144"/>
              <a:gd name="T13" fmla="*/ 345933 h 134"/>
              <a:gd name="T14" fmla="*/ 230452 w 144"/>
              <a:gd name="T15" fmla="*/ 428957 h 134"/>
              <a:gd name="T16" fmla="*/ 134144 w 144"/>
              <a:gd name="T17" fmla="*/ 428957 h 134"/>
              <a:gd name="T18" fmla="*/ 113506 w 144"/>
              <a:gd name="T19" fmla="*/ 446253 h 134"/>
              <a:gd name="T20" fmla="*/ 134144 w 144"/>
              <a:gd name="T21" fmla="*/ 463550 h 134"/>
              <a:gd name="T22" fmla="*/ 364596 w 144"/>
              <a:gd name="T23" fmla="*/ 463550 h 134"/>
              <a:gd name="T24" fmla="*/ 381794 w 144"/>
              <a:gd name="T25" fmla="*/ 446253 h 134"/>
              <a:gd name="T26" fmla="*/ 364596 w 144"/>
              <a:gd name="T27" fmla="*/ 428957 h 134"/>
              <a:gd name="T28" fmla="*/ 264848 w 144"/>
              <a:gd name="T29" fmla="*/ 428957 h 134"/>
              <a:gd name="T30" fmla="*/ 264848 w 144"/>
              <a:gd name="T31" fmla="*/ 345933 h 134"/>
              <a:gd name="T32" fmla="*/ 478102 w 144"/>
              <a:gd name="T33" fmla="*/ 345933 h 134"/>
              <a:gd name="T34" fmla="*/ 495300 w 144"/>
              <a:gd name="T35" fmla="*/ 328636 h 134"/>
              <a:gd name="T36" fmla="*/ 495300 w 144"/>
              <a:gd name="T37" fmla="*/ 238694 h 134"/>
              <a:gd name="T38" fmla="*/ 495300 w 144"/>
              <a:gd name="T39" fmla="*/ 17297 h 134"/>
              <a:gd name="T40" fmla="*/ 478102 w 144"/>
              <a:gd name="T41" fmla="*/ 0 h 134"/>
              <a:gd name="T42" fmla="*/ 460904 w 144"/>
              <a:gd name="T43" fmla="*/ 311340 h 134"/>
              <a:gd name="T44" fmla="*/ 34396 w 144"/>
              <a:gd name="T45" fmla="*/ 311340 h 134"/>
              <a:gd name="T46" fmla="*/ 34396 w 144"/>
              <a:gd name="T47" fmla="*/ 255990 h 134"/>
              <a:gd name="T48" fmla="*/ 460904 w 144"/>
              <a:gd name="T49" fmla="*/ 255990 h 134"/>
              <a:gd name="T50" fmla="*/ 460904 w 144"/>
              <a:gd name="T51" fmla="*/ 311340 h 134"/>
              <a:gd name="T52" fmla="*/ 460904 w 144"/>
              <a:gd name="T53" fmla="*/ 221397 h 134"/>
              <a:gd name="T54" fmla="*/ 34396 w 144"/>
              <a:gd name="T55" fmla="*/ 221397 h 134"/>
              <a:gd name="T56" fmla="*/ 34396 w 144"/>
              <a:gd name="T57" fmla="*/ 34593 h 134"/>
              <a:gd name="T58" fmla="*/ 460904 w 144"/>
              <a:gd name="T59" fmla="*/ 34593 h 134"/>
              <a:gd name="T60" fmla="*/ 460904 w 144"/>
              <a:gd name="T61" fmla="*/ 221397 h 13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44" h="134">
                <a:moveTo>
                  <a:pt x="139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8"/>
                  <a:pt x="2" y="100"/>
                  <a:pt x="5" y="100"/>
                </a:cubicBezTo>
                <a:cubicBezTo>
                  <a:pt x="67" y="100"/>
                  <a:pt x="67" y="100"/>
                  <a:pt x="67" y="100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39" y="124"/>
                  <a:pt x="39" y="124"/>
                  <a:pt x="39" y="124"/>
                </a:cubicBezTo>
                <a:cubicBezTo>
                  <a:pt x="36" y="124"/>
                  <a:pt x="33" y="126"/>
                  <a:pt x="33" y="129"/>
                </a:cubicBezTo>
                <a:cubicBezTo>
                  <a:pt x="33" y="132"/>
                  <a:pt x="36" y="134"/>
                  <a:pt x="39" y="134"/>
                </a:cubicBezTo>
                <a:cubicBezTo>
                  <a:pt x="106" y="134"/>
                  <a:pt x="106" y="134"/>
                  <a:pt x="106" y="134"/>
                </a:cubicBezTo>
                <a:cubicBezTo>
                  <a:pt x="108" y="134"/>
                  <a:pt x="111" y="132"/>
                  <a:pt x="111" y="129"/>
                </a:cubicBezTo>
                <a:cubicBezTo>
                  <a:pt x="111" y="126"/>
                  <a:pt x="108" y="124"/>
                  <a:pt x="106" y="124"/>
                </a:cubicBezTo>
                <a:cubicBezTo>
                  <a:pt x="77" y="124"/>
                  <a:pt x="77" y="124"/>
                  <a:pt x="77" y="124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139" y="100"/>
                  <a:pt x="139" y="100"/>
                  <a:pt x="139" y="100"/>
                </a:cubicBezTo>
                <a:cubicBezTo>
                  <a:pt x="142" y="100"/>
                  <a:pt x="144" y="98"/>
                  <a:pt x="144" y="95"/>
                </a:cubicBezTo>
                <a:cubicBezTo>
                  <a:pt x="144" y="69"/>
                  <a:pt x="144" y="69"/>
                  <a:pt x="144" y="69"/>
                </a:cubicBezTo>
                <a:cubicBezTo>
                  <a:pt x="144" y="5"/>
                  <a:pt x="144" y="5"/>
                  <a:pt x="144" y="5"/>
                </a:cubicBezTo>
                <a:cubicBezTo>
                  <a:pt x="144" y="2"/>
                  <a:pt x="142" y="0"/>
                  <a:pt x="139" y="0"/>
                </a:cubicBezTo>
                <a:close/>
                <a:moveTo>
                  <a:pt x="134" y="90"/>
                </a:moveTo>
                <a:cubicBezTo>
                  <a:pt x="10" y="90"/>
                  <a:pt x="10" y="90"/>
                  <a:pt x="10" y="90"/>
                </a:cubicBezTo>
                <a:cubicBezTo>
                  <a:pt x="10" y="74"/>
                  <a:pt x="10" y="74"/>
                  <a:pt x="10" y="74"/>
                </a:cubicBezTo>
                <a:cubicBezTo>
                  <a:pt x="134" y="74"/>
                  <a:pt x="134" y="74"/>
                  <a:pt x="134" y="74"/>
                </a:cubicBezTo>
                <a:lnTo>
                  <a:pt x="134" y="90"/>
                </a:lnTo>
                <a:close/>
                <a:moveTo>
                  <a:pt x="134" y="64"/>
                </a:moveTo>
                <a:cubicBezTo>
                  <a:pt x="10" y="64"/>
                  <a:pt x="10" y="64"/>
                  <a:pt x="10" y="64"/>
                </a:cubicBezTo>
                <a:cubicBezTo>
                  <a:pt x="10" y="10"/>
                  <a:pt x="10" y="10"/>
                  <a:pt x="10" y="10"/>
                </a:cubicBezTo>
                <a:cubicBezTo>
                  <a:pt x="134" y="10"/>
                  <a:pt x="134" y="10"/>
                  <a:pt x="134" y="10"/>
                </a:cubicBezTo>
                <a:lnTo>
                  <a:pt x="134" y="64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/>
          <a:lstStyle/>
          <a:p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8AC14840-12DC-CF0A-8679-4A8C5417BCDB}"/>
              </a:ext>
            </a:extLst>
          </p:cNvPr>
          <p:cNvSpPr/>
          <p:nvPr/>
        </p:nvSpPr>
        <p:spPr>
          <a:xfrm>
            <a:off x="5900181" y="2131787"/>
            <a:ext cx="763022" cy="76302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C931EE62-47DC-7859-167B-48AB7E75B965}"/>
              </a:ext>
            </a:extLst>
          </p:cNvPr>
          <p:cNvCxnSpPr>
            <a:cxnSpLocks/>
            <a:stCxn id="39" idx="2"/>
            <a:endCxn id="43" idx="0"/>
          </p:cNvCxnSpPr>
          <p:nvPr/>
        </p:nvCxnSpPr>
        <p:spPr>
          <a:xfrm>
            <a:off x="6281692" y="2894809"/>
            <a:ext cx="0" cy="6220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E06CC2F-AD5C-1B5C-C717-3960A83C564E}"/>
              </a:ext>
            </a:extLst>
          </p:cNvPr>
          <p:cNvSpPr/>
          <p:nvPr/>
        </p:nvSpPr>
        <p:spPr>
          <a:xfrm>
            <a:off x="6200586" y="3516839"/>
            <a:ext cx="162212" cy="16221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5B002B1E-B447-7858-85C5-FCB4F47B65B7}"/>
              </a:ext>
            </a:extLst>
          </p:cNvPr>
          <p:cNvCxnSpPr>
            <a:cxnSpLocks/>
            <a:endCxn id="43" idx="4"/>
          </p:cNvCxnSpPr>
          <p:nvPr/>
        </p:nvCxnSpPr>
        <p:spPr>
          <a:xfrm flipV="1">
            <a:off x="6281689" y="3679051"/>
            <a:ext cx="3" cy="430741"/>
          </a:xfrm>
          <a:prstGeom prst="line">
            <a:avLst/>
          </a:prstGeom>
          <a:ln>
            <a:solidFill>
              <a:schemeClr val="accent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reeform 396">
            <a:extLst>
              <a:ext uri="{FF2B5EF4-FFF2-40B4-BE49-F238E27FC236}">
                <a16:creationId xmlns:a16="http://schemas.microsoft.com/office/drawing/2014/main" xmlns="" id="{DC0211A6-872D-4F36-9249-D161272C5B8B}"/>
              </a:ext>
            </a:extLst>
          </p:cNvPr>
          <p:cNvSpPr>
            <a:spLocks noEditPoints="1"/>
          </p:cNvSpPr>
          <p:nvPr/>
        </p:nvSpPr>
        <p:spPr bwMode="auto">
          <a:xfrm>
            <a:off x="6074009" y="2318931"/>
            <a:ext cx="415360" cy="388734"/>
          </a:xfrm>
          <a:custGeom>
            <a:avLst/>
            <a:gdLst>
              <a:gd name="T0" fmla="*/ 478102 w 144"/>
              <a:gd name="T1" fmla="*/ 0 h 134"/>
              <a:gd name="T2" fmla="*/ 17198 w 144"/>
              <a:gd name="T3" fmla="*/ 0 h 134"/>
              <a:gd name="T4" fmla="*/ 0 w 144"/>
              <a:gd name="T5" fmla="*/ 17297 h 134"/>
              <a:gd name="T6" fmla="*/ 0 w 144"/>
              <a:gd name="T7" fmla="*/ 238694 h 134"/>
              <a:gd name="T8" fmla="*/ 0 w 144"/>
              <a:gd name="T9" fmla="*/ 328636 h 134"/>
              <a:gd name="T10" fmla="*/ 17198 w 144"/>
              <a:gd name="T11" fmla="*/ 345933 h 134"/>
              <a:gd name="T12" fmla="*/ 230452 w 144"/>
              <a:gd name="T13" fmla="*/ 345933 h 134"/>
              <a:gd name="T14" fmla="*/ 230452 w 144"/>
              <a:gd name="T15" fmla="*/ 428957 h 134"/>
              <a:gd name="T16" fmla="*/ 134144 w 144"/>
              <a:gd name="T17" fmla="*/ 428957 h 134"/>
              <a:gd name="T18" fmla="*/ 113506 w 144"/>
              <a:gd name="T19" fmla="*/ 446253 h 134"/>
              <a:gd name="T20" fmla="*/ 134144 w 144"/>
              <a:gd name="T21" fmla="*/ 463550 h 134"/>
              <a:gd name="T22" fmla="*/ 364596 w 144"/>
              <a:gd name="T23" fmla="*/ 463550 h 134"/>
              <a:gd name="T24" fmla="*/ 381794 w 144"/>
              <a:gd name="T25" fmla="*/ 446253 h 134"/>
              <a:gd name="T26" fmla="*/ 364596 w 144"/>
              <a:gd name="T27" fmla="*/ 428957 h 134"/>
              <a:gd name="T28" fmla="*/ 264848 w 144"/>
              <a:gd name="T29" fmla="*/ 428957 h 134"/>
              <a:gd name="T30" fmla="*/ 264848 w 144"/>
              <a:gd name="T31" fmla="*/ 345933 h 134"/>
              <a:gd name="T32" fmla="*/ 478102 w 144"/>
              <a:gd name="T33" fmla="*/ 345933 h 134"/>
              <a:gd name="T34" fmla="*/ 495300 w 144"/>
              <a:gd name="T35" fmla="*/ 328636 h 134"/>
              <a:gd name="T36" fmla="*/ 495300 w 144"/>
              <a:gd name="T37" fmla="*/ 238694 h 134"/>
              <a:gd name="T38" fmla="*/ 495300 w 144"/>
              <a:gd name="T39" fmla="*/ 17297 h 134"/>
              <a:gd name="T40" fmla="*/ 478102 w 144"/>
              <a:gd name="T41" fmla="*/ 0 h 134"/>
              <a:gd name="T42" fmla="*/ 460904 w 144"/>
              <a:gd name="T43" fmla="*/ 311340 h 134"/>
              <a:gd name="T44" fmla="*/ 34396 w 144"/>
              <a:gd name="T45" fmla="*/ 311340 h 134"/>
              <a:gd name="T46" fmla="*/ 34396 w 144"/>
              <a:gd name="T47" fmla="*/ 255990 h 134"/>
              <a:gd name="T48" fmla="*/ 460904 w 144"/>
              <a:gd name="T49" fmla="*/ 255990 h 134"/>
              <a:gd name="T50" fmla="*/ 460904 w 144"/>
              <a:gd name="T51" fmla="*/ 311340 h 134"/>
              <a:gd name="T52" fmla="*/ 460904 w 144"/>
              <a:gd name="T53" fmla="*/ 221397 h 134"/>
              <a:gd name="T54" fmla="*/ 34396 w 144"/>
              <a:gd name="T55" fmla="*/ 221397 h 134"/>
              <a:gd name="T56" fmla="*/ 34396 w 144"/>
              <a:gd name="T57" fmla="*/ 34593 h 134"/>
              <a:gd name="T58" fmla="*/ 460904 w 144"/>
              <a:gd name="T59" fmla="*/ 34593 h 134"/>
              <a:gd name="T60" fmla="*/ 460904 w 144"/>
              <a:gd name="T61" fmla="*/ 221397 h 13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44" h="134">
                <a:moveTo>
                  <a:pt x="139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8"/>
                  <a:pt x="2" y="100"/>
                  <a:pt x="5" y="100"/>
                </a:cubicBezTo>
                <a:cubicBezTo>
                  <a:pt x="67" y="100"/>
                  <a:pt x="67" y="100"/>
                  <a:pt x="67" y="100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39" y="124"/>
                  <a:pt x="39" y="124"/>
                  <a:pt x="39" y="124"/>
                </a:cubicBezTo>
                <a:cubicBezTo>
                  <a:pt x="36" y="124"/>
                  <a:pt x="33" y="126"/>
                  <a:pt x="33" y="129"/>
                </a:cubicBezTo>
                <a:cubicBezTo>
                  <a:pt x="33" y="132"/>
                  <a:pt x="36" y="134"/>
                  <a:pt x="39" y="134"/>
                </a:cubicBezTo>
                <a:cubicBezTo>
                  <a:pt x="106" y="134"/>
                  <a:pt x="106" y="134"/>
                  <a:pt x="106" y="134"/>
                </a:cubicBezTo>
                <a:cubicBezTo>
                  <a:pt x="108" y="134"/>
                  <a:pt x="111" y="132"/>
                  <a:pt x="111" y="129"/>
                </a:cubicBezTo>
                <a:cubicBezTo>
                  <a:pt x="111" y="126"/>
                  <a:pt x="108" y="124"/>
                  <a:pt x="106" y="124"/>
                </a:cubicBezTo>
                <a:cubicBezTo>
                  <a:pt x="77" y="124"/>
                  <a:pt x="77" y="124"/>
                  <a:pt x="77" y="124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139" y="100"/>
                  <a:pt x="139" y="100"/>
                  <a:pt x="139" y="100"/>
                </a:cubicBezTo>
                <a:cubicBezTo>
                  <a:pt x="142" y="100"/>
                  <a:pt x="144" y="98"/>
                  <a:pt x="144" y="95"/>
                </a:cubicBezTo>
                <a:cubicBezTo>
                  <a:pt x="144" y="69"/>
                  <a:pt x="144" y="69"/>
                  <a:pt x="144" y="69"/>
                </a:cubicBezTo>
                <a:cubicBezTo>
                  <a:pt x="144" y="5"/>
                  <a:pt x="144" y="5"/>
                  <a:pt x="144" y="5"/>
                </a:cubicBezTo>
                <a:cubicBezTo>
                  <a:pt x="144" y="2"/>
                  <a:pt x="142" y="0"/>
                  <a:pt x="139" y="0"/>
                </a:cubicBezTo>
                <a:close/>
                <a:moveTo>
                  <a:pt x="134" y="90"/>
                </a:moveTo>
                <a:cubicBezTo>
                  <a:pt x="10" y="90"/>
                  <a:pt x="10" y="90"/>
                  <a:pt x="10" y="90"/>
                </a:cubicBezTo>
                <a:cubicBezTo>
                  <a:pt x="10" y="74"/>
                  <a:pt x="10" y="74"/>
                  <a:pt x="10" y="74"/>
                </a:cubicBezTo>
                <a:cubicBezTo>
                  <a:pt x="134" y="74"/>
                  <a:pt x="134" y="74"/>
                  <a:pt x="134" y="74"/>
                </a:cubicBezTo>
                <a:lnTo>
                  <a:pt x="134" y="90"/>
                </a:lnTo>
                <a:close/>
                <a:moveTo>
                  <a:pt x="134" y="64"/>
                </a:moveTo>
                <a:cubicBezTo>
                  <a:pt x="10" y="64"/>
                  <a:pt x="10" y="64"/>
                  <a:pt x="10" y="64"/>
                </a:cubicBezTo>
                <a:cubicBezTo>
                  <a:pt x="10" y="10"/>
                  <a:pt x="10" y="10"/>
                  <a:pt x="10" y="10"/>
                </a:cubicBezTo>
                <a:cubicBezTo>
                  <a:pt x="134" y="10"/>
                  <a:pt x="134" y="10"/>
                  <a:pt x="134" y="10"/>
                </a:cubicBezTo>
                <a:lnTo>
                  <a:pt x="134" y="64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/>
          <a:lstStyle/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4021902-08BE-2B66-3E40-89A13EE6D17D}"/>
              </a:ext>
            </a:extLst>
          </p:cNvPr>
          <p:cNvSpPr txBox="1"/>
          <p:nvPr/>
        </p:nvSpPr>
        <p:spPr>
          <a:xfrm>
            <a:off x="5322277" y="4477438"/>
            <a:ext cx="26780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r>
              <a:rPr lang="en-US" dirty="0">
                <a:latin typeface="+mj-lt"/>
              </a:rPr>
              <a:t>Top performers</a:t>
            </a:r>
            <a:endParaRPr lang="en-ID" dirty="0"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59B58E7D-5FE6-367D-C76F-CAC1CE207F25}"/>
              </a:ext>
            </a:extLst>
          </p:cNvPr>
          <p:cNvSpPr txBox="1"/>
          <p:nvPr/>
        </p:nvSpPr>
        <p:spPr>
          <a:xfrm>
            <a:off x="5322277" y="4956244"/>
            <a:ext cx="314411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Gradient Boosting (ROC-AUC: </a:t>
            </a:r>
            <a:r>
              <a:rPr lang="en-US" sz="1200" dirty="0" smtClean="0"/>
              <a:t>0.8603)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/>
              <a:t>Logistic </a:t>
            </a:r>
            <a:r>
              <a:rPr lang="en-US" sz="1200" dirty="0"/>
              <a:t>Regression (</a:t>
            </a:r>
            <a:r>
              <a:rPr lang="en-US" sz="1200" dirty="0" smtClean="0"/>
              <a:t>0.8568)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 smtClean="0"/>
              <a:t>LightGBM</a:t>
            </a:r>
            <a:r>
              <a:rPr lang="en-US" sz="1200" dirty="0" smtClean="0"/>
              <a:t> </a:t>
            </a:r>
            <a:r>
              <a:rPr lang="en-US" sz="1200" dirty="0"/>
              <a:t>(0.8536).</a:t>
            </a: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168241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1A1514-6298-AA6D-F73D-305855A13A31}"/>
              </a:ext>
            </a:extLst>
          </p:cNvPr>
          <p:cNvSpPr txBox="1"/>
          <p:nvPr/>
        </p:nvSpPr>
        <p:spPr>
          <a:xfrm>
            <a:off x="552205" y="219007"/>
            <a:ext cx="11017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Key Model Results and Insights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1209B91-C5BE-5A72-AD9F-DBBF5978D37B}"/>
              </a:ext>
            </a:extLst>
          </p:cNvPr>
          <p:cNvSpPr txBox="1"/>
          <p:nvPr/>
        </p:nvSpPr>
        <p:spPr>
          <a:xfrm>
            <a:off x="264048" y="5223014"/>
            <a:ext cx="37762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r>
              <a:rPr lang="en-US" dirty="0">
                <a:latin typeface="+mj-lt"/>
              </a:rPr>
              <a:t>Key Insights from the Model</a:t>
            </a:r>
            <a:endParaRPr lang="en-ID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626C8D6-3DBF-3AEA-CF22-7A36E8474DBB}"/>
              </a:ext>
            </a:extLst>
          </p:cNvPr>
          <p:cNvSpPr txBox="1"/>
          <p:nvPr/>
        </p:nvSpPr>
        <p:spPr>
          <a:xfrm>
            <a:off x="264047" y="5592346"/>
            <a:ext cx="377628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54013" lvl="0" indent="-354013">
              <a:lnSpc>
                <a:spcPct val="200000"/>
              </a:lnSpc>
              <a:buClr>
                <a:srgbClr val="425F9D"/>
              </a:buClr>
              <a:buSzPct val="140000"/>
              <a:buFont typeface="Montserrat" pitchFamily="2" charset="0"/>
              <a:buChar char="▶"/>
            </a:pPr>
            <a:r>
              <a:rPr lang="en-US" sz="1200" b="1" dirty="0">
                <a:solidFill>
                  <a:schemeClr val="tx2"/>
                </a:solidFill>
              </a:rPr>
              <a:t>Logistic Regression </a:t>
            </a:r>
            <a:r>
              <a:rPr lang="en-US" sz="1200" b="1" dirty="0" smtClean="0">
                <a:solidFill>
                  <a:schemeClr val="tx2"/>
                </a:solidFill>
              </a:rPr>
              <a:t>Baseline</a:t>
            </a:r>
          </a:p>
          <a:p>
            <a:pPr marL="354013" lvl="0" indent="-354013">
              <a:lnSpc>
                <a:spcPct val="200000"/>
              </a:lnSpc>
              <a:buClr>
                <a:srgbClr val="425F9D"/>
              </a:buClr>
              <a:buSzPct val="140000"/>
              <a:buFont typeface="Montserrat" pitchFamily="2" charset="0"/>
              <a:buChar char="▶"/>
            </a:pPr>
            <a:r>
              <a:rPr lang="en-US" sz="1200" b="1" dirty="0">
                <a:solidFill>
                  <a:schemeClr val="tx2"/>
                </a:solidFill>
              </a:rPr>
              <a:t>Key Churn </a:t>
            </a:r>
            <a:r>
              <a:rPr lang="en-US" sz="1200" b="1" dirty="0" smtClean="0">
                <a:solidFill>
                  <a:schemeClr val="tx2"/>
                </a:solidFill>
              </a:rPr>
              <a:t>Drivers</a:t>
            </a:r>
          </a:p>
          <a:p>
            <a:pPr marL="354013" lvl="0" indent="-354013">
              <a:lnSpc>
                <a:spcPct val="200000"/>
              </a:lnSpc>
              <a:buClr>
                <a:srgbClr val="425F9D"/>
              </a:buClr>
              <a:buSzPct val="140000"/>
              <a:buFont typeface="Montserrat" pitchFamily="2" charset="0"/>
              <a:buChar char="▶"/>
            </a:pPr>
            <a:r>
              <a:rPr lang="en-ID" sz="1200" b="1" dirty="0">
                <a:solidFill>
                  <a:schemeClr val="tx2"/>
                </a:solidFill>
              </a:rPr>
              <a:t>Churn in Long Tenure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DDA1F51-9D56-33DD-55AC-0C1118F5EF58}"/>
              </a:ext>
            </a:extLst>
          </p:cNvPr>
          <p:cNvSpPr txBox="1"/>
          <p:nvPr/>
        </p:nvSpPr>
        <p:spPr>
          <a:xfrm>
            <a:off x="5060458" y="860506"/>
            <a:ext cx="51530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r>
              <a:rPr lang="en-US" dirty="0">
                <a:latin typeface="+mj-lt"/>
              </a:rPr>
              <a:t>Top Model Performance</a:t>
            </a:r>
            <a:endParaRPr lang="en-ID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41845CA-A35B-2A5E-DDBA-271161E236F3}"/>
              </a:ext>
            </a:extLst>
          </p:cNvPr>
          <p:cNvSpPr txBox="1"/>
          <p:nvPr/>
        </p:nvSpPr>
        <p:spPr>
          <a:xfrm>
            <a:off x="5060458" y="1229838"/>
            <a:ext cx="5560651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err="1">
                <a:solidFill>
                  <a:schemeClr val="tx2"/>
                </a:solidFill>
              </a:rPr>
              <a:t>XGBoost</a:t>
            </a:r>
            <a:r>
              <a:rPr lang="en-US" sz="1400" b="1" dirty="0">
                <a:solidFill>
                  <a:schemeClr val="tx2"/>
                </a:solidFill>
              </a:rPr>
              <a:t> and Gradient Boosting </a:t>
            </a:r>
            <a:r>
              <a:rPr lang="en-US" sz="1400" dirty="0">
                <a:solidFill>
                  <a:schemeClr val="tx2"/>
                </a:solidFill>
              </a:rPr>
              <a:t>were the </a:t>
            </a:r>
            <a:r>
              <a:rPr lang="en-US" sz="1400" dirty="0" smtClean="0">
                <a:solidFill>
                  <a:schemeClr val="tx2"/>
                </a:solidFill>
              </a:rPr>
              <a:t>best performers</a:t>
            </a:r>
            <a:r>
              <a:rPr lang="en-US" sz="1400" dirty="0">
                <a:solidFill>
                  <a:schemeClr val="tx2"/>
                </a:solidFill>
              </a:rPr>
              <a:t>, achieving ROC AUC and recall scores above 0.94.</a:t>
            </a:r>
            <a:endParaRPr lang="en-ID" sz="1400" dirty="0">
              <a:solidFill>
                <a:schemeClr val="tx2"/>
              </a:solidFill>
            </a:endParaRP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194" b="419"/>
          <a:stretch/>
        </p:blipFill>
        <p:spPr>
          <a:xfrm>
            <a:off x="264047" y="1140041"/>
            <a:ext cx="4675981" cy="3909801"/>
          </a:xfrm>
          <a:prstGeom prst="rect">
            <a:avLst/>
          </a:prstGeom>
        </p:spPr>
      </p:pic>
      <p:pic>
        <p:nvPicPr>
          <p:cNvPr id="11" name="Unknown-4.png" descr="Unknown-4.png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/>
          </a:blip>
          <a:srcRect l="-70" t="453" r="160" b="-203"/>
          <a:stretch/>
        </p:blipFill>
        <p:spPr>
          <a:xfrm>
            <a:off x="5019763" y="2063262"/>
            <a:ext cx="6902606" cy="47294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5394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8862BFE-26D6-33B2-7ADE-C9FE78C52115}"/>
              </a:ext>
            </a:extLst>
          </p:cNvPr>
          <p:cNvGrpSpPr/>
          <p:nvPr/>
        </p:nvGrpSpPr>
        <p:grpSpPr>
          <a:xfrm>
            <a:off x="9064626" y="-1415364"/>
            <a:ext cx="2540000" cy="2540000"/>
            <a:chOff x="-1321878" y="5588000"/>
            <a:chExt cx="2540000" cy="2540000"/>
          </a:xfrm>
        </p:grpSpPr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xmlns="" id="{B16D696F-6817-2A7F-076A-30D7A89A9CC5}"/>
                </a:ext>
              </a:extLst>
            </p:cNvPr>
            <p:cNvSpPr/>
            <p:nvPr/>
          </p:nvSpPr>
          <p:spPr>
            <a:xfrm>
              <a:off x="-1321878" y="5588000"/>
              <a:ext cx="2540000" cy="2540000"/>
            </a:xfrm>
            <a:prstGeom prst="donut">
              <a:avLst>
                <a:gd name="adj" fmla="val 1470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5B24F1B6-29AC-4B2C-40CB-7AA99BE0B83C}"/>
                </a:ext>
              </a:extLst>
            </p:cNvPr>
            <p:cNvSpPr/>
            <p:nvPr/>
          </p:nvSpPr>
          <p:spPr>
            <a:xfrm>
              <a:off x="-1142124" y="5767754"/>
              <a:ext cx="2180492" cy="218049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549D3BB0-AD1A-E010-6577-B1E5752723B4}"/>
              </a:ext>
            </a:extLst>
          </p:cNvPr>
          <p:cNvCxnSpPr>
            <a:cxnSpLocks/>
          </p:cNvCxnSpPr>
          <p:nvPr/>
        </p:nvCxnSpPr>
        <p:spPr>
          <a:xfrm rot="16200000">
            <a:off x="46601" y="6531463"/>
            <a:ext cx="1081549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587374" y="302833"/>
            <a:ext cx="6676103" cy="2110178"/>
            <a:chOff x="-117987" y="1124636"/>
            <a:chExt cx="6676103" cy="211017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6382D468-6E9F-BAE3-2BD8-C2B81A299067}"/>
                </a:ext>
              </a:extLst>
            </p:cNvPr>
            <p:cNvSpPr/>
            <p:nvPr/>
          </p:nvSpPr>
          <p:spPr>
            <a:xfrm>
              <a:off x="-117987" y="1124636"/>
              <a:ext cx="6676103" cy="211017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ID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F1A1514-6298-AA6D-F73D-305855A13A31}"/>
                </a:ext>
              </a:extLst>
            </p:cNvPr>
            <p:cNvSpPr txBox="1"/>
            <p:nvPr/>
          </p:nvSpPr>
          <p:spPr>
            <a:xfrm>
              <a:off x="185593" y="1439779"/>
              <a:ext cx="5145735" cy="653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latin typeface="+mj-lt"/>
                </a:rPr>
                <a:t>Feature </a:t>
              </a:r>
              <a:r>
                <a:rPr lang="en-US" sz="3600" dirty="0">
                  <a:latin typeface="+mj-lt"/>
                </a:rPr>
                <a:t>Importance</a:t>
              </a:r>
            </a:p>
          </p:txBody>
        </p:sp>
      </p:grpSp>
      <p:pic>
        <p:nvPicPr>
          <p:cNvPr id="14" name="Screenshot 2024-12-03 at 14.42.01.png" descr="Screenshot 2024-12-03 at 14.42.01.png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/>
          </a:blip>
          <a:srcRect l="985" r="524"/>
          <a:stretch/>
        </p:blipFill>
        <p:spPr>
          <a:xfrm>
            <a:off x="1113692" y="1586931"/>
            <a:ext cx="9246128" cy="422059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 3"/>
          <p:cNvSpPr/>
          <p:nvPr/>
        </p:nvSpPr>
        <p:spPr>
          <a:xfrm>
            <a:off x="956165" y="5903893"/>
            <a:ext cx="97821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Long-term customers tend to stay that way. Also 1 or 2-year contracts obviously work for their duration.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69190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F6A311A-1D5D-533B-437B-CCEEE822EB77}"/>
              </a:ext>
            </a:extLst>
          </p:cNvPr>
          <p:cNvSpPr txBox="1"/>
          <p:nvPr/>
        </p:nvSpPr>
        <p:spPr>
          <a:xfrm>
            <a:off x="231303" y="271434"/>
            <a:ext cx="1135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Fine-Tuning and Results</a:t>
            </a:r>
            <a:endParaRPr lang="en-ID" sz="36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A040F0D-D5B1-23AD-FD57-0DE3EC9890D3}"/>
              </a:ext>
            </a:extLst>
          </p:cNvPr>
          <p:cNvSpPr txBox="1"/>
          <p:nvPr/>
        </p:nvSpPr>
        <p:spPr>
          <a:xfrm>
            <a:off x="336811" y="2325891"/>
            <a:ext cx="497374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Gradient Boosting, </a:t>
            </a:r>
            <a:r>
              <a:rPr lang="en-US" sz="1600" dirty="0" err="1"/>
              <a:t>LightGBM</a:t>
            </a:r>
            <a:r>
              <a:rPr lang="en-US" sz="1600" dirty="0"/>
              <a:t>, Logistic Regression, </a:t>
            </a:r>
            <a:r>
              <a:rPr lang="en-US" sz="1600" dirty="0" err="1"/>
              <a:t>AdaBoost</a:t>
            </a:r>
            <a:r>
              <a:rPr lang="en-US" sz="16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Grid search for </a:t>
            </a:r>
            <a:r>
              <a:rPr lang="en-US" sz="1600" dirty="0" err="1"/>
              <a:t>hyperparameter</a:t>
            </a:r>
            <a:r>
              <a:rPr lang="en-US" sz="1600" dirty="0"/>
              <a:t> optimization</a:t>
            </a:r>
            <a:r>
              <a:rPr lang="en-US" sz="14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BA8DC57-9EFE-6FD7-9015-182E7399451D}"/>
              </a:ext>
            </a:extLst>
          </p:cNvPr>
          <p:cNvSpPr txBox="1"/>
          <p:nvPr/>
        </p:nvSpPr>
        <p:spPr>
          <a:xfrm>
            <a:off x="0" y="1793761"/>
            <a:ext cx="546630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CA" dirty="0"/>
              <a:t>Fine-tuning top models: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BA8DC57-9EFE-6FD7-9015-182E7399451D}"/>
              </a:ext>
            </a:extLst>
          </p:cNvPr>
          <p:cNvSpPr txBox="1"/>
          <p:nvPr/>
        </p:nvSpPr>
        <p:spPr>
          <a:xfrm>
            <a:off x="0" y="3892192"/>
            <a:ext cx="546630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CA" dirty="0" smtClean="0"/>
              <a:t>Results: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A040F0D-D5B1-23AD-FD57-0DE3EC9890D3}"/>
              </a:ext>
            </a:extLst>
          </p:cNvPr>
          <p:cNvSpPr txBox="1"/>
          <p:nvPr/>
        </p:nvSpPr>
        <p:spPr>
          <a:xfrm>
            <a:off x="336810" y="4424322"/>
            <a:ext cx="4973744" cy="2400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AdaBoost</a:t>
            </a:r>
            <a:r>
              <a:rPr lang="en-US" sz="1600" dirty="0"/>
              <a:t> achieved highest accuracy (0.7999</a:t>
            </a:r>
            <a:r>
              <a:rPr lang="en-US" sz="1600" dirty="0" smtClean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/>
              <a:t>LightGBM</a:t>
            </a:r>
            <a:r>
              <a:rPr lang="en-US" sz="1600" dirty="0" smtClean="0"/>
              <a:t> </a:t>
            </a:r>
            <a:r>
              <a:rPr lang="en-US" sz="1600" dirty="0"/>
              <a:t>showed most improvement post-tuning</a:t>
            </a:r>
            <a:r>
              <a:rPr lang="en-US" sz="16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r>
              <a:rPr lang="en-US" dirty="0"/>
              <a:t>We fine-tuned the top models and found </a:t>
            </a:r>
            <a:r>
              <a:rPr lang="en-US" b="1" dirty="0" err="1"/>
              <a:t>AdaBoost</a:t>
            </a:r>
            <a:r>
              <a:rPr lang="en-US" dirty="0"/>
              <a:t> to perform best overall, while </a:t>
            </a:r>
            <a:r>
              <a:rPr lang="en-US" b="1" dirty="0" err="1"/>
              <a:t>LightGBM</a:t>
            </a:r>
            <a:r>
              <a:rPr lang="en-US" dirty="0"/>
              <a:t> showed significant gains from tuning.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831" y="135747"/>
            <a:ext cx="6010319" cy="1188426"/>
          </a:xfrm>
          <a:prstGeom prst="rect">
            <a:avLst/>
          </a:prstGeom>
        </p:spPr>
      </p:pic>
      <p:pic>
        <p:nvPicPr>
          <p:cNvPr id="12" name="Unknown-6.png" descr="Unknown-6.png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/>
          </a:blip>
          <a:srcRect l="-10" t="-94" r="-270" b="2"/>
          <a:stretch/>
        </p:blipFill>
        <p:spPr>
          <a:xfrm>
            <a:off x="5466307" y="1406848"/>
            <a:ext cx="6604842" cy="53400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8884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947139" y="1001558"/>
            <a:ext cx="6657486" cy="4979168"/>
            <a:chOff x="6095999" y="799646"/>
            <a:chExt cx="5508625" cy="497916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A848159B-EBA4-3961-1071-72533444C628}"/>
                </a:ext>
              </a:extLst>
            </p:cNvPr>
            <p:cNvSpPr txBox="1"/>
            <p:nvPr/>
          </p:nvSpPr>
          <p:spPr>
            <a:xfrm>
              <a:off x="6095999" y="799646"/>
              <a:ext cx="55086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+mj-lt"/>
                </a:rPr>
                <a:t>Business Strategy </a:t>
              </a:r>
              <a:r>
                <a:rPr lang="en-US" sz="3200" dirty="0" smtClean="0">
                  <a:latin typeface="+mj-lt"/>
                </a:rPr>
                <a:t>1 – Targeted Retention Campaigns</a:t>
              </a:r>
              <a:endParaRPr lang="en-US" sz="32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11BE6A3-180C-0356-4903-813149298F0D}"/>
                </a:ext>
              </a:extLst>
            </p:cNvPr>
            <p:cNvSpPr txBox="1"/>
            <p:nvPr/>
          </p:nvSpPr>
          <p:spPr>
            <a:xfrm>
              <a:off x="6095999" y="2186997"/>
              <a:ext cx="4984956" cy="35918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54013" indent="-354013">
                <a:lnSpc>
                  <a:spcPct val="150000"/>
                </a:lnSpc>
                <a:spcBef>
                  <a:spcPts val="1200"/>
                </a:spcBef>
                <a:buClr>
                  <a:schemeClr val="accent1"/>
                </a:buClr>
                <a:buSzPct val="130000"/>
                <a:buFont typeface="+mj-lt"/>
                <a:buAutoNum type="arabicPeriod"/>
              </a:pPr>
              <a:r>
                <a:rPr lang="en-US" sz="1400" dirty="0">
                  <a:solidFill>
                    <a:schemeClr val="tx2"/>
                  </a:solidFill>
                </a:rPr>
                <a:t>One of the key strategies to reduce churn is to run </a:t>
              </a:r>
              <a:r>
                <a:rPr lang="en-US" sz="1400" b="1" dirty="0">
                  <a:solidFill>
                    <a:schemeClr val="tx2"/>
                  </a:solidFill>
                </a:rPr>
                <a:t>targeted retention campaigns </a:t>
              </a:r>
              <a:r>
                <a:rPr lang="en-US" sz="1400" dirty="0">
                  <a:solidFill>
                    <a:schemeClr val="tx2"/>
                  </a:solidFill>
                </a:rPr>
                <a:t>for at-risk customers</a:t>
              </a:r>
              <a:r>
                <a:rPr lang="en-US" sz="1400" dirty="0" smtClean="0">
                  <a:solidFill>
                    <a:schemeClr val="tx2"/>
                  </a:solidFill>
                </a:rPr>
                <a:t>.</a:t>
              </a:r>
            </a:p>
            <a:p>
              <a:pPr marL="354013" indent="-354013">
                <a:lnSpc>
                  <a:spcPct val="150000"/>
                </a:lnSpc>
                <a:spcBef>
                  <a:spcPts val="1200"/>
                </a:spcBef>
                <a:buClr>
                  <a:schemeClr val="accent1"/>
                </a:buClr>
                <a:buSzPct val="130000"/>
                <a:buFont typeface="+mj-lt"/>
                <a:buAutoNum type="arabicPeriod"/>
              </a:pPr>
              <a:r>
                <a:rPr lang="en-US" sz="1400" dirty="0">
                  <a:solidFill>
                    <a:schemeClr val="tx2"/>
                  </a:solidFill>
                </a:rPr>
                <a:t>Using the churn prediction model, businesses can identify customers with a high likelihood of leaving and target them with personalized offers, discounts, or loyalty programs.</a:t>
              </a:r>
              <a:endParaRPr lang="en-ID" sz="1400" dirty="0" smtClean="0">
                <a:solidFill>
                  <a:schemeClr val="tx2"/>
                </a:solidFill>
              </a:endParaRPr>
            </a:p>
            <a:p>
              <a:pPr marL="354013" indent="-354013">
                <a:lnSpc>
                  <a:spcPct val="150000"/>
                </a:lnSpc>
                <a:spcBef>
                  <a:spcPts val="1200"/>
                </a:spcBef>
                <a:buClr>
                  <a:schemeClr val="accent1"/>
                </a:buClr>
                <a:buSzPct val="130000"/>
                <a:buFont typeface="+mj-lt"/>
                <a:buAutoNum type="arabicPeriod"/>
              </a:pPr>
              <a:r>
                <a:rPr lang="en-US" sz="1400" dirty="0">
                  <a:solidFill>
                    <a:schemeClr val="tx2"/>
                  </a:solidFill>
                </a:rPr>
                <a:t>For instance, offering a </a:t>
              </a:r>
              <a:r>
                <a:rPr lang="en-US" sz="1400" b="1" dirty="0">
                  <a:solidFill>
                    <a:schemeClr val="tx2"/>
                  </a:solidFill>
                </a:rPr>
                <a:t>discount on the next purchase </a:t>
              </a:r>
              <a:r>
                <a:rPr lang="en-US" sz="1400" dirty="0">
                  <a:solidFill>
                    <a:schemeClr val="tx2"/>
                  </a:solidFill>
                </a:rPr>
                <a:t>or providing exclusive content to users with long tenure but low engagement could significantly improve retention.</a:t>
              </a:r>
              <a:endParaRPr lang="en-ID" sz="1400" dirty="0">
                <a:solidFill>
                  <a:schemeClr val="tx2"/>
                </a:solidFill>
              </a:endParaRPr>
            </a:p>
          </p:txBody>
        </p:sp>
      </p:grp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" b="27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2845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rgbClr val="223B6E"/>
      </a:dk1>
      <a:lt1>
        <a:srgbClr val="EFF0F4"/>
      </a:lt1>
      <a:dk2>
        <a:srgbClr val="52555C"/>
      </a:dk2>
      <a:lt2>
        <a:srgbClr val="D3D6DB"/>
      </a:lt2>
      <a:accent1>
        <a:srgbClr val="425F9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23B6E"/>
      </a:hlink>
      <a:folHlink>
        <a:srgbClr val="425F9D"/>
      </a:folHlink>
    </a:clrScheme>
    <a:fontScheme name="Custom 2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</TotalTime>
  <Words>1435</Words>
  <Application>Microsoft Office PowerPoint</Application>
  <PresentationFormat>Widescreen</PresentationFormat>
  <Paragraphs>135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Montserrat</vt:lpstr>
      <vt:lpstr>Montserrat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wahyudi mokoagow</dc:creator>
  <cp:lastModifiedBy>Dawood Cheema</cp:lastModifiedBy>
  <cp:revision>61</cp:revision>
  <dcterms:created xsi:type="dcterms:W3CDTF">2024-06-19T23:02:53Z</dcterms:created>
  <dcterms:modified xsi:type="dcterms:W3CDTF">2024-12-04T16:46:18Z</dcterms:modified>
</cp:coreProperties>
</file>